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5" r:id="rId1"/>
  </p:sldMasterIdLst>
  <p:notesMasterIdLst>
    <p:notesMasterId r:id="rId17"/>
  </p:notesMasterIdLst>
  <p:handoutMasterIdLst>
    <p:handoutMasterId r:id="rId18"/>
  </p:handoutMasterIdLst>
  <p:sldIdLst>
    <p:sldId id="325" r:id="rId2"/>
    <p:sldId id="326" r:id="rId3"/>
    <p:sldId id="327" r:id="rId4"/>
    <p:sldId id="328" r:id="rId5"/>
    <p:sldId id="329" r:id="rId6"/>
    <p:sldId id="330" r:id="rId7"/>
    <p:sldId id="333" r:id="rId8"/>
    <p:sldId id="335" r:id="rId9"/>
    <p:sldId id="339" r:id="rId10"/>
    <p:sldId id="334" r:id="rId11"/>
    <p:sldId id="332" r:id="rId12"/>
    <p:sldId id="340" r:id="rId13"/>
    <p:sldId id="336" r:id="rId14"/>
    <p:sldId id="331" r:id="rId15"/>
    <p:sldId id="34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2" userDrawn="1">
          <p15:clr>
            <a:srgbClr val="A4A3A4"/>
          </p15:clr>
        </p15:guide>
        <p15:guide id="3" pos="456" userDrawn="1">
          <p15:clr>
            <a:srgbClr val="A4A3A4"/>
          </p15:clr>
        </p15:guide>
        <p15:guide id="4" pos="7224" userDrawn="1">
          <p15:clr>
            <a:srgbClr val="A4A3A4"/>
          </p15:clr>
        </p15:guide>
        <p15:guide id="5" orient="horz" pos="3840" userDrawn="1">
          <p15:clr>
            <a:srgbClr val="A4A3A4"/>
          </p15:clr>
        </p15:guide>
        <p15:guide id="6" orient="horz" pos="480" userDrawn="1">
          <p15:clr>
            <a:srgbClr val="A4A3A4"/>
          </p15:clr>
        </p15:guide>
        <p15:guide id="7" orient="horz" pos="1608" userDrawn="1">
          <p15:clr>
            <a:srgbClr val="A4A3A4"/>
          </p15:clr>
        </p15:guide>
        <p15:guide id="8" pos="2712" userDrawn="1">
          <p15:clr>
            <a:srgbClr val="A4A3A4"/>
          </p15:clr>
        </p15:guide>
        <p15:guide id="9" pos="4968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  <p15:guide id="11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4A1003"/>
    <a:srgbClr val="951A1B"/>
    <a:srgbClr val="CB440F"/>
    <a:srgbClr val="E67732"/>
    <a:srgbClr val="959FD6"/>
    <a:srgbClr val="000000"/>
    <a:srgbClr val="ADB5DF"/>
    <a:srgbClr val="6472C3"/>
    <a:srgbClr val="0EAA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0" autoAdjust="0"/>
    <p:restoredTop sz="96517" autoAdjust="0"/>
  </p:normalViewPr>
  <p:slideViewPr>
    <p:cSldViewPr snapToGrid="0">
      <p:cViewPr varScale="1">
        <p:scale>
          <a:sx n="62" d="100"/>
          <a:sy n="62" d="100"/>
        </p:scale>
        <p:origin x="1028" y="44"/>
      </p:cViewPr>
      <p:guideLst>
        <p:guide orient="horz" pos="2712"/>
        <p:guide pos="456"/>
        <p:guide pos="7224"/>
        <p:guide orient="horz" pos="3840"/>
        <p:guide orient="horz" pos="480"/>
        <p:guide orient="horz" pos="1608"/>
        <p:guide pos="2712"/>
        <p:guide pos="4968"/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9" d="100"/>
        <a:sy n="29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01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0298A-A03F-418F-998A-F7CA54F8BFE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89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FF55F-8596-4ED6-A487-C5C49AFFE812}" type="datetimeFigureOut">
              <a:rPr lang="id-ID" smtClean="0"/>
              <a:t>22/11/2021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0106B-FE1C-4EDD-AE60-AB8F600726B4}" type="slidenum">
              <a:rPr lang="id-ID" smtClean="0"/>
              <a:t>‹N›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235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5623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1566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106B-FE1C-4EDD-AE60-AB8F600726B4}" type="slidenum">
              <a:rPr lang="id-ID" smtClean="0"/>
              <a:t>14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1564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4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50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257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35992C6-ACD6-4B36-ABF4-CD3CAF9D30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62518" y="380996"/>
            <a:ext cx="6364360" cy="6096000"/>
          </a:xfrm>
          <a:custGeom>
            <a:avLst/>
            <a:gdLst>
              <a:gd name="connsiteX0" fmla="*/ 0 w 6364360"/>
              <a:gd name="connsiteY0" fmla="*/ 0 h 6096000"/>
              <a:gd name="connsiteX1" fmla="*/ 6364360 w 6364360"/>
              <a:gd name="connsiteY1" fmla="*/ 0 h 6096000"/>
              <a:gd name="connsiteX2" fmla="*/ 6364360 w 6364360"/>
              <a:gd name="connsiteY2" fmla="*/ 6096000 h 6096000"/>
              <a:gd name="connsiteX3" fmla="*/ 0 w 6364360"/>
              <a:gd name="connsiteY3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4360" h="6096000">
                <a:moveTo>
                  <a:pt x="0" y="0"/>
                </a:moveTo>
                <a:lnTo>
                  <a:pt x="6364360" y="0"/>
                </a:lnTo>
                <a:lnTo>
                  <a:pt x="6364360" y="6096000"/>
                </a:lnTo>
                <a:lnTo>
                  <a:pt x="0" y="6096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0942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189CE10-87B6-4A8F-92FD-27E27868B3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19198" y="1517374"/>
            <a:ext cx="3246782" cy="4280452"/>
          </a:xfrm>
          <a:custGeom>
            <a:avLst/>
            <a:gdLst>
              <a:gd name="connsiteX0" fmla="*/ 0 w 3246782"/>
              <a:gd name="connsiteY0" fmla="*/ 0 h 4280452"/>
              <a:gd name="connsiteX1" fmla="*/ 3246782 w 3246782"/>
              <a:gd name="connsiteY1" fmla="*/ 0 h 4280452"/>
              <a:gd name="connsiteX2" fmla="*/ 3246782 w 3246782"/>
              <a:gd name="connsiteY2" fmla="*/ 4280452 h 4280452"/>
              <a:gd name="connsiteX3" fmla="*/ 0 w 3246782"/>
              <a:gd name="connsiteY3" fmla="*/ 4280452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6782" h="4280452">
                <a:moveTo>
                  <a:pt x="0" y="0"/>
                </a:moveTo>
                <a:lnTo>
                  <a:pt x="3246782" y="0"/>
                </a:lnTo>
                <a:lnTo>
                  <a:pt x="3246782" y="4280452"/>
                </a:lnTo>
                <a:lnTo>
                  <a:pt x="0" y="42804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0110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8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91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728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119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396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081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653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57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11/22/2021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23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82" r:id="rId12"/>
    <p:sldLayoutId id="21474837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8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emf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immagine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6385" b="26385"/>
          <a:stretch>
            <a:fillRect/>
          </a:stretch>
        </p:blipFill>
        <p:spPr>
          <a:xfrm>
            <a:off x="354013" y="3444735"/>
            <a:ext cx="11472862" cy="304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8629228-0AA3-498B-965F-70FEB91F5F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689" y="0"/>
            <a:ext cx="3817612" cy="2025532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11C160BC-6F61-4794-8CBB-1FE037A9D41A}"/>
              </a:ext>
            </a:extLst>
          </p:cNvPr>
          <p:cNvSpPr txBox="1"/>
          <p:nvPr/>
        </p:nvSpPr>
        <p:spPr>
          <a:xfrm>
            <a:off x="354013" y="1990707"/>
            <a:ext cx="11136765" cy="110799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it-IT" sz="2400" b="1" dirty="0">
                <a:solidFill>
                  <a:schemeClr val="accent1"/>
                </a:solidFill>
                <a:latin typeface="+mj-lt"/>
                <a:ea typeface="PT Sans" panose="020B0503020203020204" pitchFamily="34" charset="0"/>
              </a:rPr>
              <a:t>DALLE DOTAZIONI ALLE PRESTAZIONI DEL SUOLO </a:t>
            </a:r>
            <a:endParaRPr lang="it-IT" sz="2400" b="1" dirty="0" smtClean="0">
              <a:solidFill>
                <a:schemeClr val="accent1"/>
              </a:solidFill>
              <a:latin typeface="+mj-lt"/>
              <a:ea typeface="PT Sans" panose="020B0503020203020204" pitchFamily="34" charset="0"/>
            </a:endParaRPr>
          </a:p>
          <a:p>
            <a:pPr algn="ctr"/>
            <a:r>
              <a:rPr lang="it-IT" sz="2400" b="1" dirty="0" smtClean="0">
                <a:solidFill>
                  <a:schemeClr val="accent1"/>
                </a:solidFill>
                <a:latin typeface="+mj-lt"/>
                <a:ea typeface="PT Sans" panose="020B0503020203020204" pitchFamily="34" charset="0"/>
              </a:rPr>
              <a:t>Le </a:t>
            </a:r>
            <a:r>
              <a:rPr lang="it-IT" sz="2400" b="1" dirty="0">
                <a:solidFill>
                  <a:schemeClr val="accent1"/>
                </a:solidFill>
                <a:latin typeface="+mj-lt"/>
                <a:ea typeface="PT Sans" panose="020B0503020203020204" pitchFamily="34" charset="0"/>
              </a:rPr>
              <a:t>relazioni di senso fra standard urbanistici e servizi </a:t>
            </a:r>
            <a:r>
              <a:rPr lang="it-IT" sz="2400" b="1" dirty="0" err="1">
                <a:solidFill>
                  <a:schemeClr val="accent1"/>
                </a:solidFill>
                <a:latin typeface="+mj-lt"/>
                <a:ea typeface="PT Sans" panose="020B0503020203020204" pitchFamily="34" charset="0"/>
              </a:rPr>
              <a:t>ecosistemici</a:t>
            </a:r>
            <a:endParaRPr lang="it-IT" sz="2400" b="1" dirty="0" smtClean="0">
              <a:solidFill>
                <a:schemeClr val="accent1"/>
              </a:solidFill>
              <a:latin typeface="+mj-lt"/>
              <a:ea typeface="PT Sans" panose="020B0503020203020204" pitchFamily="34" charset="0"/>
            </a:endParaRPr>
          </a:p>
          <a:p>
            <a:pPr algn="ctr"/>
            <a:r>
              <a:rPr lang="en-US" sz="2400" dirty="0" smtClean="0">
                <a:ea typeface="PT Sans" panose="020B0503020203020204" pitchFamily="34" charset="0"/>
              </a:rPr>
              <a:t>CAROLINA GIAIMO</a:t>
            </a:r>
          </a:p>
        </p:txBody>
      </p:sp>
    </p:spTree>
    <p:extLst>
      <p:ext uri="{BB962C8B-B14F-4D97-AF65-F5344CB8AC3E}">
        <p14:creationId xmlns:p14="http://schemas.microsoft.com/office/powerpoint/2010/main" val="414662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>
            <a:extLst>
              <a:ext uri="{FF2B5EF4-FFF2-40B4-BE49-F238E27FC236}">
                <a16:creationId xmlns:a16="http://schemas.microsoft.com/office/drawing/2014/main" id="{08965AAF-C4E3-4377-A400-D30F39BD0344}"/>
              </a:ext>
            </a:extLst>
          </p:cNvPr>
          <p:cNvSpPr/>
          <p:nvPr/>
        </p:nvSpPr>
        <p:spPr>
          <a:xfrm flipH="1">
            <a:off x="341104" y="616690"/>
            <a:ext cx="5279377" cy="58658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351" y="0"/>
            <a:ext cx="1493649" cy="79254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481" y="616690"/>
            <a:ext cx="5096419" cy="5089578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443022" y="1429801"/>
            <a:ext cx="48805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I percorsi della Community </a:t>
            </a:r>
            <a:r>
              <a:rPr lang="it-IT" b="1" dirty="0" err="1" smtClean="0">
                <a:solidFill>
                  <a:schemeClr val="bg1"/>
                </a:solidFill>
              </a:rPr>
              <a:t>Inu</a:t>
            </a:r>
            <a:endParaRPr lang="it-IT" b="1" dirty="0" smtClean="0">
              <a:solidFill>
                <a:schemeClr val="bg1"/>
              </a:solidFill>
            </a:endParaRPr>
          </a:p>
          <a:p>
            <a:r>
              <a:rPr lang="it-IT" b="1" dirty="0" smtClean="0">
                <a:solidFill>
                  <a:schemeClr val="bg1"/>
                </a:solidFill>
              </a:rPr>
              <a:t>Ricerche e sperimentazioni nuovi standard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2018-2019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1755" y="5726816"/>
            <a:ext cx="5382065" cy="819729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43023" y="2667690"/>
            <a:ext cx="513240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La qualità insediativa viene declinata in termini di prestazioni urbane dei </a:t>
            </a:r>
            <a:r>
              <a:rPr lang="it-IT" dirty="0" smtClean="0">
                <a:solidFill>
                  <a:schemeClr val="bg1"/>
                </a:solidFill>
              </a:rPr>
              <a:t>suoli </a:t>
            </a:r>
            <a:r>
              <a:rPr lang="it-IT" dirty="0">
                <a:solidFill>
                  <a:schemeClr val="bg1"/>
                </a:solidFill>
              </a:rPr>
              <a:t>e funzioni ottimali del verde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in relazioni a obiettivi </a:t>
            </a:r>
            <a:r>
              <a:rPr lang="it-IT" dirty="0" smtClean="0">
                <a:solidFill>
                  <a:schemeClr val="bg1"/>
                </a:solidFill>
              </a:rPr>
              <a:t>prestabiliti per </a:t>
            </a:r>
            <a:r>
              <a:rPr lang="it-IT" dirty="0">
                <a:solidFill>
                  <a:schemeClr val="bg1"/>
                </a:solidFill>
              </a:rPr>
              <a:t>il benessere </a:t>
            </a:r>
            <a:r>
              <a:rPr lang="it-IT" dirty="0" smtClean="0">
                <a:solidFill>
                  <a:schemeClr val="bg1"/>
                </a:solidFill>
              </a:rPr>
              <a:t>e la salute delle comunità</a:t>
            </a:r>
            <a:r>
              <a:rPr lang="it-IT" dirty="0">
                <a:solidFill>
                  <a:schemeClr val="bg1"/>
                </a:solidFill>
              </a:rPr>
              <a:t>.</a:t>
            </a:r>
            <a:endParaRPr lang="it-IT" dirty="0" smtClean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Il progetto urbanistico valorizza le prestazioni rispetto </a:t>
            </a:r>
            <a:r>
              <a:rPr lang="it-IT" dirty="0">
                <a:solidFill>
                  <a:schemeClr val="bg1"/>
                </a:solidFill>
              </a:rPr>
              <a:t>alla patrimonialità dei </a:t>
            </a:r>
            <a:r>
              <a:rPr lang="it-IT" dirty="0" smtClean="0">
                <a:solidFill>
                  <a:schemeClr val="bg1"/>
                </a:solidFill>
              </a:rPr>
              <a:t>suoli e l’importanza del mosaico spaziale della distribuzione delle dotazioni pubbliche e private di aree verdi.</a:t>
            </a:r>
            <a:endParaRPr lang="it-IT" b="1" dirty="0" smtClean="0">
              <a:solidFill>
                <a:schemeClr val="bg1"/>
              </a:solidFill>
            </a:endParaRPr>
          </a:p>
          <a:p>
            <a:pPr marL="285750" algn="r"/>
            <a:endParaRPr lang="it-IT" b="1" dirty="0" smtClean="0"/>
          </a:p>
          <a:p>
            <a:pPr marL="285750" algn="r"/>
            <a:r>
              <a:rPr lang="it-IT" b="1" dirty="0" smtClean="0"/>
              <a:t>DALLE </a:t>
            </a:r>
            <a:r>
              <a:rPr lang="it-IT" b="1" dirty="0"/>
              <a:t>DOTAZIONI </a:t>
            </a:r>
            <a:r>
              <a:rPr lang="it-IT" b="1" dirty="0" smtClean="0"/>
              <a:t>ALLE</a:t>
            </a:r>
            <a:endParaRPr lang="it-IT" b="1" dirty="0"/>
          </a:p>
          <a:p>
            <a:pPr marL="285750" algn="r"/>
            <a:r>
              <a:rPr lang="it-IT" b="1" dirty="0"/>
              <a:t>PRESTAZIONI DEL SUOLO </a:t>
            </a:r>
          </a:p>
          <a:p>
            <a:pPr marL="285750"/>
            <a:endParaRPr lang="it-IT" dirty="0"/>
          </a:p>
          <a:p>
            <a:pPr marL="285750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543685" y="838580"/>
            <a:ext cx="4031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DALLA QUANTITÀ ALLA QUALITÀ </a:t>
            </a:r>
          </a:p>
        </p:txBody>
      </p:sp>
    </p:spTree>
    <p:extLst>
      <p:ext uri="{BB962C8B-B14F-4D97-AF65-F5344CB8AC3E}">
        <p14:creationId xmlns:p14="http://schemas.microsoft.com/office/powerpoint/2010/main" val="18419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6661"/>
            <a:ext cx="12192000" cy="230653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352" y="859241"/>
            <a:ext cx="3080687" cy="154034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977" y="1609082"/>
            <a:ext cx="3748989" cy="82395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660" y="248192"/>
            <a:ext cx="2091947" cy="54431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7831695" y="15438"/>
            <a:ext cx="1397968" cy="45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1352" y="2510551"/>
            <a:ext cx="3748988" cy="210880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2762" y="244016"/>
            <a:ext cx="3758377" cy="2129185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2762" y="2510551"/>
            <a:ext cx="3758377" cy="2114087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291352" y="248192"/>
            <a:ext cx="3748989" cy="2146342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8351" y="0"/>
            <a:ext cx="1493649" cy="792549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450141" y="4943347"/>
            <a:ext cx="114473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I percorsi della Community </a:t>
            </a:r>
            <a:r>
              <a:rPr lang="it-IT" b="1" dirty="0" err="1" smtClean="0">
                <a:solidFill>
                  <a:schemeClr val="bg1"/>
                </a:solidFill>
              </a:rPr>
              <a:t>Inu</a:t>
            </a:r>
            <a:r>
              <a:rPr lang="it-IT" b="1" dirty="0" smtClean="0">
                <a:solidFill>
                  <a:schemeClr val="bg1"/>
                </a:solidFill>
              </a:rPr>
              <a:t> Ricerche </a:t>
            </a:r>
            <a:r>
              <a:rPr lang="it-IT" b="1" dirty="0">
                <a:solidFill>
                  <a:schemeClr val="bg1"/>
                </a:solidFill>
              </a:rPr>
              <a:t>e sperimentazioni nuovi </a:t>
            </a:r>
            <a:r>
              <a:rPr lang="it-IT" b="1" dirty="0" smtClean="0">
                <a:solidFill>
                  <a:schemeClr val="bg1"/>
                </a:solidFill>
              </a:rPr>
              <a:t>standard 2018 - 2019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Proseguono gli studi sull’integrazione </a:t>
            </a:r>
            <a:r>
              <a:rPr lang="it-IT" dirty="0">
                <a:solidFill>
                  <a:schemeClr val="bg1"/>
                </a:solidFill>
              </a:rPr>
              <a:t>metodologica e operativa dei </a:t>
            </a:r>
            <a:r>
              <a:rPr lang="it-IT" dirty="0" smtClean="0">
                <a:solidFill>
                  <a:schemeClr val="bg1"/>
                </a:solidFill>
              </a:rPr>
              <a:t>SE </a:t>
            </a:r>
            <a:r>
              <a:rPr lang="it-IT" dirty="0">
                <a:solidFill>
                  <a:schemeClr val="bg1"/>
                </a:solidFill>
              </a:rPr>
              <a:t>nella pianificazione urbanistica e metropolitana per promuovere e sostenere un nuovo modello di sviluppo, assetto e governo del territorio fondato sulla valorizzazione del capitale naturale, a basse emissioni di CO2, resiliente ai cambiamenti climatici e agli altri cambiamenti globali causa di crisi </a:t>
            </a:r>
            <a:r>
              <a:rPr lang="it-IT" dirty="0" smtClean="0">
                <a:solidFill>
                  <a:schemeClr val="bg1"/>
                </a:solidFill>
              </a:rPr>
              <a:t>locali.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164103" y="520351"/>
            <a:ext cx="847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2018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973625" y="534762"/>
            <a:ext cx="847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2018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385477" y="2594826"/>
            <a:ext cx="847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2019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697663" y="2665361"/>
            <a:ext cx="847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2019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1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525" y="0"/>
            <a:ext cx="2722902" cy="6858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351" y="0"/>
            <a:ext cx="1493649" cy="792549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4749149" y="239593"/>
            <a:ext cx="281805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I percorsi della Community </a:t>
            </a:r>
            <a:r>
              <a:rPr lang="it-IT" b="1" dirty="0" err="1">
                <a:solidFill>
                  <a:schemeClr val="bg1"/>
                </a:solidFill>
              </a:rPr>
              <a:t>Inu</a:t>
            </a:r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Ricerche e sperimentazioni nuovi standard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2020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I </a:t>
            </a:r>
            <a:r>
              <a:rPr lang="it-IT" dirty="0">
                <a:solidFill>
                  <a:schemeClr val="bg1"/>
                </a:solidFill>
              </a:rPr>
              <a:t>Servizi </a:t>
            </a:r>
            <a:r>
              <a:rPr lang="it-IT" dirty="0" err="1">
                <a:solidFill>
                  <a:schemeClr val="bg1"/>
                </a:solidFill>
              </a:rPr>
              <a:t>Ecosistemici</a:t>
            </a:r>
            <a:r>
              <a:rPr lang="it-IT" dirty="0">
                <a:solidFill>
                  <a:schemeClr val="bg1"/>
                </a:solidFill>
              </a:rPr>
              <a:t> come paradigma centrale per comprendere il modo in cui il suolo è, o non è, </a:t>
            </a:r>
          </a:p>
          <a:p>
            <a:r>
              <a:rPr lang="it-IT" dirty="0">
                <a:solidFill>
                  <a:schemeClr val="bg1"/>
                </a:solidFill>
              </a:rPr>
              <a:t>in grado di svolgere le proprie funzionalità ecologiche e quindi </a:t>
            </a:r>
            <a:r>
              <a:rPr lang="it-IT" dirty="0" smtClean="0">
                <a:solidFill>
                  <a:schemeClr val="bg1"/>
                </a:solidFill>
              </a:rPr>
              <a:t>di fornire </a:t>
            </a:r>
            <a:r>
              <a:rPr lang="it-IT" b="1" i="1" dirty="0" smtClean="0">
                <a:solidFill>
                  <a:schemeClr val="bg1"/>
                </a:solidFill>
              </a:rPr>
              <a:t>Servizi </a:t>
            </a:r>
            <a:r>
              <a:rPr lang="it-IT" dirty="0" smtClean="0">
                <a:solidFill>
                  <a:schemeClr val="bg1"/>
                </a:solidFill>
              </a:rPr>
              <a:t>(</a:t>
            </a:r>
            <a:r>
              <a:rPr lang="it-IT" i="1" dirty="0" err="1" smtClean="0">
                <a:solidFill>
                  <a:schemeClr val="bg1"/>
                </a:solidFill>
              </a:rPr>
              <a:t>Ecosistemici</a:t>
            </a:r>
            <a:r>
              <a:rPr lang="it-IT" dirty="0" smtClean="0">
                <a:solidFill>
                  <a:schemeClr val="bg1"/>
                </a:solidFill>
              </a:rPr>
              <a:t>), </a:t>
            </a:r>
            <a:r>
              <a:rPr lang="it-IT" dirty="0">
                <a:solidFill>
                  <a:schemeClr val="bg1"/>
                </a:solidFill>
              </a:rPr>
              <a:t>facendo  di tale conoscenza uno strumento </a:t>
            </a:r>
            <a:r>
              <a:rPr lang="it-IT" dirty="0" smtClean="0">
                <a:solidFill>
                  <a:schemeClr val="bg1"/>
                </a:solidFill>
              </a:rPr>
              <a:t>utile in </a:t>
            </a:r>
            <a:r>
              <a:rPr lang="it-IT" dirty="0">
                <a:solidFill>
                  <a:schemeClr val="bg1"/>
                </a:solidFill>
              </a:rPr>
              <a:t>supporto ai processi decisionali di </a:t>
            </a:r>
            <a:r>
              <a:rPr lang="it-IT" dirty="0" smtClean="0">
                <a:solidFill>
                  <a:schemeClr val="bg1"/>
                </a:solidFill>
              </a:rPr>
              <a:t>pianificazione</a:t>
            </a:r>
            <a:r>
              <a:rPr lang="it-IT" dirty="0">
                <a:solidFill>
                  <a:schemeClr val="bg1"/>
                </a:solidFill>
              </a:rPr>
              <a:t>, progettazione e governo del territorio.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162" y="4157330"/>
            <a:ext cx="4777620" cy="268741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412" y="0"/>
            <a:ext cx="4744483" cy="266877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792715" y="307652"/>
            <a:ext cx="847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2020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9250922" y="4441848"/>
            <a:ext cx="847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2020</a:t>
            </a:r>
            <a:endParaRPr lang="it-IT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8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016" y="2170134"/>
            <a:ext cx="8333984" cy="4687866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08965AAF-C4E3-4377-A400-D30F39BD0344}"/>
              </a:ext>
            </a:extLst>
          </p:cNvPr>
          <p:cNvSpPr/>
          <p:nvPr/>
        </p:nvSpPr>
        <p:spPr>
          <a:xfrm flipH="1">
            <a:off x="-1" y="0"/>
            <a:ext cx="4096011" cy="58658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351" y="0"/>
            <a:ext cx="1493649" cy="792549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18995" y="396274"/>
            <a:ext cx="385801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I percorsi 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dell’Inu</a:t>
            </a:r>
            <a:r>
              <a:rPr lang="it-IT" b="1" dirty="0" smtClean="0">
                <a:solidFill>
                  <a:schemeClr val="bg1"/>
                </a:solidFill>
              </a:rPr>
              <a:t> e della Community Ricerche </a:t>
            </a:r>
            <a:r>
              <a:rPr lang="it-IT" b="1" dirty="0">
                <a:solidFill>
                  <a:schemeClr val="bg1"/>
                </a:solidFill>
              </a:rPr>
              <a:t>e sperimentazioni nuovi </a:t>
            </a:r>
            <a:r>
              <a:rPr lang="it-IT" b="1" dirty="0" smtClean="0">
                <a:solidFill>
                  <a:schemeClr val="bg1"/>
                </a:solidFill>
              </a:rPr>
              <a:t>standard 2020</a:t>
            </a:r>
            <a:endParaRPr lang="it-IT" b="1" dirty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L’approccio </a:t>
            </a:r>
            <a:r>
              <a:rPr lang="it-IT" dirty="0" err="1">
                <a:solidFill>
                  <a:schemeClr val="bg1"/>
                </a:solidFill>
              </a:rPr>
              <a:t>ecosistemico</a:t>
            </a:r>
            <a:r>
              <a:rPr lang="it-IT" dirty="0">
                <a:solidFill>
                  <a:schemeClr val="bg1"/>
                </a:solidFill>
              </a:rPr>
              <a:t> utilizza metodologie, procedure e tecniche basate su modelli GIS che, spazializzando i valori biofisici di fornitura di SE in differenti scenari temporali, consentono di ottenere </a:t>
            </a:r>
            <a:r>
              <a:rPr lang="it-IT" dirty="0" smtClean="0">
                <a:solidFill>
                  <a:schemeClr val="bg1"/>
                </a:solidFill>
              </a:rPr>
              <a:t>mappe spazialmente </a:t>
            </a:r>
            <a:r>
              <a:rPr lang="it-IT" dirty="0">
                <a:solidFill>
                  <a:schemeClr val="bg1"/>
                </a:solidFill>
              </a:rPr>
              <a:t>esplicite </a:t>
            </a:r>
            <a:r>
              <a:rPr lang="it-IT" dirty="0" smtClean="0">
                <a:solidFill>
                  <a:schemeClr val="bg1"/>
                </a:solidFill>
              </a:rPr>
              <a:t>e </a:t>
            </a:r>
            <a:r>
              <a:rPr lang="it-IT" dirty="0">
                <a:solidFill>
                  <a:schemeClr val="bg1"/>
                </a:solidFill>
              </a:rPr>
              <a:t>di dettaglio, evidenziando punti di forza e debolezza del suolo.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CE8AF62-A1E7-4B3F-815A-FFAEAC21675F}"/>
              </a:ext>
            </a:extLst>
          </p:cNvPr>
          <p:cNvSpPr txBox="1"/>
          <p:nvPr/>
        </p:nvSpPr>
        <p:spPr>
          <a:xfrm>
            <a:off x="13413723" y="-1595416"/>
            <a:ext cx="4150759" cy="132343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Scenari  </a:t>
            </a:r>
            <a:r>
              <a:rPr lang="it-IT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ecosistemici</a:t>
            </a:r>
            <a:r>
              <a:rPr lang="it-IT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per il suolo pubblico: il Parco urbano e fluviale Basse </a:t>
            </a:r>
            <a:r>
              <a:rPr lang="it-IT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Stura </a:t>
            </a:r>
            <a:r>
              <a:rPr lang="it-IT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(To) : </a:t>
            </a:r>
          </a:p>
          <a:p>
            <a:r>
              <a:rPr lang="it-IT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comparazione delle performance in </a:t>
            </a:r>
          </a:p>
          <a:p>
            <a:r>
              <a:rPr lang="it-IT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scenari progettuali </a:t>
            </a:r>
            <a:endParaRPr lang="it-IT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8167955" y="1203694"/>
            <a:ext cx="41212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/>
              <a:t>Scenari  </a:t>
            </a:r>
            <a:r>
              <a:rPr lang="it-IT" sz="1400" b="1" dirty="0" err="1"/>
              <a:t>ecosistemici</a:t>
            </a:r>
            <a:r>
              <a:rPr lang="it-IT" sz="1400" b="1" dirty="0"/>
              <a:t> per il suolo pubblico: </a:t>
            </a:r>
            <a:endParaRPr lang="it-IT" sz="1400" b="1" dirty="0" smtClean="0"/>
          </a:p>
          <a:p>
            <a:r>
              <a:rPr lang="it-IT" sz="1400" b="1" dirty="0" smtClean="0"/>
              <a:t>il </a:t>
            </a:r>
            <a:r>
              <a:rPr lang="it-IT" sz="1400" b="1" dirty="0"/>
              <a:t>Parco urbano e fluviale Basse di Stura (To) : </a:t>
            </a:r>
          </a:p>
          <a:p>
            <a:r>
              <a:rPr lang="it-IT" sz="1400" b="1" dirty="0"/>
              <a:t>comparazione delle </a:t>
            </a:r>
            <a:r>
              <a:rPr lang="it-IT" sz="1400" b="1" dirty="0" smtClean="0"/>
              <a:t>performance del SE </a:t>
            </a:r>
            <a:r>
              <a:rPr lang="it-IT" sz="1400" b="1" i="1" dirty="0" smtClean="0"/>
              <a:t>Qualità degli Habitat  </a:t>
            </a:r>
            <a:r>
              <a:rPr lang="it-IT" sz="1400" b="1" dirty="0"/>
              <a:t>in </a:t>
            </a:r>
            <a:r>
              <a:rPr lang="it-IT" sz="1400" b="1" dirty="0" smtClean="0"/>
              <a:t>4 </a:t>
            </a:r>
            <a:r>
              <a:rPr lang="it-IT" sz="1400" b="1" dirty="0"/>
              <a:t>scenari progettuali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009" y="1203694"/>
            <a:ext cx="4071948" cy="5726973"/>
          </a:xfrm>
          <a:prstGeom prst="rect">
            <a:avLst/>
          </a:prstGeom>
          <a:ln>
            <a:solidFill>
              <a:srgbClr val="C0C0C0"/>
            </a:solidFill>
          </a:ln>
        </p:spPr>
      </p:pic>
    </p:spTree>
    <p:extLst>
      <p:ext uri="{BB962C8B-B14F-4D97-AF65-F5344CB8AC3E}">
        <p14:creationId xmlns:p14="http://schemas.microsoft.com/office/powerpoint/2010/main" val="291969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20" y="-10275"/>
            <a:ext cx="5796881" cy="137308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351" y="0"/>
            <a:ext cx="1493649" cy="7925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8965AAF-C4E3-4377-A400-D30F39BD0344}"/>
              </a:ext>
            </a:extLst>
          </p:cNvPr>
          <p:cNvSpPr/>
          <p:nvPr/>
        </p:nvSpPr>
        <p:spPr>
          <a:xfrm flipH="1">
            <a:off x="-2" y="0"/>
            <a:ext cx="40960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18995" y="117693"/>
            <a:ext cx="38580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I percorsi della Community </a:t>
            </a:r>
            <a:r>
              <a:rPr lang="it-IT" b="1" dirty="0" err="1" smtClean="0">
                <a:solidFill>
                  <a:schemeClr val="bg1"/>
                </a:solidFill>
              </a:rPr>
              <a:t>Inu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it-IT" b="1" dirty="0" smtClean="0">
                <a:solidFill>
                  <a:schemeClr val="bg1"/>
                </a:solidFill>
              </a:rPr>
              <a:t>Ricerche </a:t>
            </a:r>
            <a:r>
              <a:rPr lang="it-IT" b="1" dirty="0">
                <a:solidFill>
                  <a:schemeClr val="bg1"/>
                </a:solidFill>
              </a:rPr>
              <a:t>e sperimentazioni nuovi </a:t>
            </a:r>
            <a:r>
              <a:rPr lang="it-IT" b="1" dirty="0" smtClean="0">
                <a:solidFill>
                  <a:schemeClr val="bg1"/>
                </a:solidFill>
              </a:rPr>
              <a:t>standard 2020 - 2021</a:t>
            </a:r>
            <a:endParaRPr lang="it-IT" b="1" dirty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18995" y="1373081"/>
            <a:ext cx="379383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Lo standard racchiude un triplice, inseparabile, insieme di significati</a:t>
            </a:r>
            <a:r>
              <a:rPr lang="it-IT" dirty="0" smtClean="0">
                <a:solidFill>
                  <a:schemeClr val="bg1"/>
                </a:solidFill>
              </a:rPr>
              <a:t>: dotazioni, prestazioni, servizi e attrezzature.  Occorrono </a:t>
            </a:r>
            <a:r>
              <a:rPr lang="it-IT" dirty="0">
                <a:solidFill>
                  <a:schemeClr val="bg1"/>
                </a:solidFill>
              </a:rPr>
              <a:t>tutti, ma va da sé che la certezza della disponibilità di spazio (aree e immobili) da inscrivere al patrimonio pubblico è una condizione indispensabile per conseguire risultati minimi di qualità urbana. </a:t>
            </a:r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Altrettanto </a:t>
            </a:r>
            <a:r>
              <a:rPr lang="it-IT" dirty="0">
                <a:solidFill>
                  <a:schemeClr val="bg1"/>
                </a:solidFill>
              </a:rPr>
              <a:t>necessario è riconoscere i servizi di cui c’è bisogno e la qualità della prestazione da fornire, soprattutto intorno ai concetti di accessibilità universale e di accessibilità e multifunzionalità </a:t>
            </a:r>
            <a:r>
              <a:rPr lang="it-IT" dirty="0" smtClean="0">
                <a:solidFill>
                  <a:schemeClr val="bg1"/>
                </a:solidFill>
              </a:rPr>
              <a:t>verde.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5588" y="2102543"/>
            <a:ext cx="6523936" cy="229410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5945616" y="4406925"/>
            <a:ext cx="61265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 dirty="0" smtClean="0"/>
              <a:t>Ferma </a:t>
            </a:r>
            <a:r>
              <a:rPr lang="it-IT" sz="1600" i="1" dirty="0"/>
              <a:t>restando la inderogabile dotazione minima nazionale, </a:t>
            </a:r>
            <a:endParaRPr lang="it-IT" sz="1600" i="1" dirty="0" smtClean="0"/>
          </a:p>
          <a:p>
            <a:r>
              <a:rPr lang="it-IT" sz="1600" i="1" dirty="0" smtClean="0"/>
              <a:t>essa </a:t>
            </a:r>
            <a:r>
              <a:rPr lang="it-IT" sz="1600" i="1" dirty="0"/>
              <a:t>necessita di essere pianificata e progettata in relazione ai caratteri specifici dei territori: l’elevata disparità di condizioni che segna le diverse realtà urbane italiane invoca la necessità di assegnare alle Regioni la facoltà di specificare le vecchie e </a:t>
            </a:r>
            <a:endParaRPr lang="it-IT" sz="1600" i="1" dirty="0" smtClean="0"/>
          </a:p>
          <a:p>
            <a:r>
              <a:rPr lang="it-IT" sz="1600" i="1" dirty="0" smtClean="0"/>
              <a:t>nuove </a:t>
            </a:r>
            <a:r>
              <a:rPr lang="it-IT" sz="1600" i="1" dirty="0"/>
              <a:t>macro-tipologie di standard sia in termini quantitativi che qualitativi. 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384" y="2112817"/>
            <a:ext cx="1815406" cy="229410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774" y="-46412"/>
            <a:ext cx="1561117" cy="1618357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045" y="1293442"/>
            <a:ext cx="1715507" cy="57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23383" y="604947"/>
            <a:ext cx="1083442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accent1">
                    <a:lumMod val="75000"/>
                  </a:schemeClr>
                </a:solidFill>
              </a:rPr>
              <a:t>CREDITI</a:t>
            </a:r>
          </a:p>
          <a:p>
            <a:endParaRPr lang="it-IT" dirty="0" smtClean="0"/>
          </a:p>
          <a:p>
            <a:r>
              <a:rPr lang="it-IT" dirty="0" smtClean="0"/>
              <a:t>Nel periodo 2016 – 2021 studi, ricerche e approfondimenti sviluppati dalla Community </a:t>
            </a:r>
            <a:r>
              <a:rPr lang="it-IT" dirty="0" err="1"/>
              <a:t>Inu</a:t>
            </a:r>
            <a:r>
              <a:rPr lang="it-IT" dirty="0"/>
              <a:t> </a:t>
            </a:r>
            <a:r>
              <a:rPr lang="it-IT" dirty="0" smtClean="0"/>
              <a:t> </a:t>
            </a:r>
            <a:r>
              <a:rPr lang="it-IT" i="1" dirty="0" smtClean="0"/>
              <a:t>Ricerche </a:t>
            </a:r>
            <a:r>
              <a:rPr lang="it-IT" i="1" dirty="0"/>
              <a:t>e sperimentazioni </a:t>
            </a:r>
            <a:r>
              <a:rPr lang="it-IT" i="1" dirty="0" smtClean="0"/>
              <a:t>nuovi standard </a:t>
            </a:r>
            <a:r>
              <a:rPr lang="it-IT" dirty="0" smtClean="0"/>
              <a:t>sul verde e sull’integrazione metodologica e operativa dei servizi </a:t>
            </a:r>
            <a:r>
              <a:rPr lang="it-IT" dirty="0" err="1" smtClean="0"/>
              <a:t>ecosistemici</a:t>
            </a:r>
            <a:r>
              <a:rPr lang="it-IT" dirty="0" smtClean="0"/>
              <a:t> nella pianificazione urbanistica e territoriale, sono stati condotti </a:t>
            </a:r>
            <a:r>
              <a:rPr lang="it-IT" dirty="0" smtClean="0"/>
              <a:t>e promossi dalla </a:t>
            </a:r>
            <a:r>
              <a:rPr lang="it-IT" dirty="0" smtClean="0"/>
              <a:t>coordinatrice </a:t>
            </a:r>
            <a:r>
              <a:rPr lang="it-IT" dirty="0" smtClean="0"/>
              <a:t>Carolina </a:t>
            </a:r>
            <a:r>
              <a:rPr lang="it-IT" dirty="0" smtClean="0"/>
              <a:t>Giaimo con: </a:t>
            </a:r>
          </a:p>
          <a:p>
            <a:r>
              <a:rPr lang="it-IT" dirty="0" smtClean="0"/>
              <a:t>Stefano Salata</a:t>
            </a:r>
          </a:p>
          <a:p>
            <a:r>
              <a:rPr lang="it-IT" dirty="0" smtClean="0"/>
              <a:t>Riccardo Santolini </a:t>
            </a:r>
          </a:p>
          <a:p>
            <a:r>
              <a:rPr lang="it-IT" dirty="0"/>
              <a:t>Carlo Alberto Barbieri </a:t>
            </a:r>
            <a:endParaRPr lang="it-IT" dirty="0" smtClean="0"/>
          </a:p>
          <a:p>
            <a:r>
              <a:rPr lang="it-IT" dirty="0" smtClean="0"/>
              <a:t>Giulio Gabriele Pantaloni </a:t>
            </a:r>
          </a:p>
          <a:p>
            <a:r>
              <a:rPr lang="it-IT" dirty="0"/>
              <a:t>Angioletta Voghera</a:t>
            </a:r>
          </a:p>
          <a:p>
            <a:r>
              <a:rPr lang="it-IT" dirty="0" smtClean="0"/>
              <a:t>Andrea </a:t>
            </a:r>
            <a:r>
              <a:rPr lang="it-IT" dirty="0" smtClean="0"/>
              <a:t>Arcidiacono</a:t>
            </a:r>
          </a:p>
          <a:p>
            <a:r>
              <a:rPr lang="it-IT" dirty="0" smtClean="0"/>
              <a:t>Carlo </a:t>
            </a:r>
            <a:r>
              <a:rPr lang="it-IT" dirty="0" err="1" smtClean="0"/>
              <a:t>Gasparrini</a:t>
            </a:r>
            <a:endParaRPr lang="it-IT" dirty="0" smtClean="0"/>
          </a:p>
          <a:p>
            <a:r>
              <a:rPr lang="it-IT" dirty="0"/>
              <a:t>Simone </a:t>
            </a:r>
            <a:r>
              <a:rPr lang="it-IT" dirty="0" err="1"/>
              <a:t>Ombuen</a:t>
            </a:r>
            <a:endParaRPr lang="it-IT" dirty="0"/>
          </a:p>
          <a:p>
            <a:r>
              <a:rPr lang="it-IT" dirty="0"/>
              <a:t>Valeria Vitulano</a:t>
            </a:r>
            <a:endParaRPr lang="it-IT" dirty="0" smtClean="0"/>
          </a:p>
          <a:p>
            <a:r>
              <a:rPr lang="it-IT" dirty="0" smtClean="0"/>
              <a:t>Silvia Ronchi</a:t>
            </a:r>
          </a:p>
          <a:p>
            <a:r>
              <a:rPr lang="it-IT" dirty="0" smtClean="0"/>
              <a:t>Simona Tondelli.</a:t>
            </a:r>
            <a:endParaRPr lang="it-IT" dirty="0" smtClean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374" y="3474757"/>
            <a:ext cx="4232014" cy="224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6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>
            <a:extLst>
              <a:ext uri="{FF2B5EF4-FFF2-40B4-BE49-F238E27FC236}">
                <a16:creationId xmlns:a16="http://schemas.microsoft.com/office/drawing/2014/main" id="{08965AAF-C4E3-4377-A400-D30F39BD0344}"/>
              </a:ext>
            </a:extLst>
          </p:cNvPr>
          <p:cNvSpPr/>
          <p:nvPr/>
        </p:nvSpPr>
        <p:spPr>
          <a:xfrm flipH="1">
            <a:off x="-4" y="-17064"/>
            <a:ext cx="5971044" cy="1622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351" y="0"/>
            <a:ext cx="1493649" cy="792549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227ABFD2-12E0-4E0A-BECD-8E06911E8B88}"/>
              </a:ext>
            </a:extLst>
          </p:cNvPr>
          <p:cNvSpPr txBox="1"/>
          <p:nvPr/>
        </p:nvSpPr>
        <p:spPr>
          <a:xfrm>
            <a:off x="185672" y="238551"/>
            <a:ext cx="5278556" cy="110799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en-US" b="1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Anni</a:t>
            </a:r>
            <a:r>
              <a:rPr lang="en-US" b="1" dirty="0" smtClean="0">
                <a:solidFill>
                  <a:schemeClr val="bg1"/>
                </a:solidFill>
                <a:ea typeface="PT Sans" panose="020B0503020203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Cinquanta</a:t>
            </a:r>
            <a:endParaRPr lang="en-US" b="1" dirty="0" smtClean="0">
              <a:solidFill>
                <a:schemeClr val="bg1"/>
              </a:solidFill>
              <a:ea typeface="PT Sans" panose="020B0503020203020204" pitchFamily="34" charset="0"/>
            </a:endParaRPr>
          </a:p>
          <a:p>
            <a:pPr algn="just"/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La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cultura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 del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progetto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 di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città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 e del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verde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: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le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radici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repubblicane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 di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una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tensione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culturale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tecnica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 e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politica</a:t>
            </a:r>
            <a:endParaRPr lang="en-US" dirty="0">
              <a:solidFill>
                <a:schemeClr val="bg1"/>
              </a:solidFill>
              <a:ea typeface="PT Sans" panose="020B0503020203020204" pitchFamily="34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690" y="774650"/>
            <a:ext cx="3233661" cy="4279186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44" y="2500389"/>
            <a:ext cx="3851353" cy="2553447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245144" y="5292203"/>
            <a:ext cx="521908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Ghio</a:t>
            </a:r>
            <a:r>
              <a:rPr lang="it-IT" dirty="0"/>
              <a:t> M., Ricci E. (1953), </a:t>
            </a:r>
            <a:endParaRPr lang="it-IT" dirty="0" smtClean="0"/>
          </a:p>
          <a:p>
            <a:r>
              <a:rPr lang="it-IT" dirty="0" smtClean="0"/>
              <a:t>Il </a:t>
            </a:r>
            <a:r>
              <a:rPr lang="it-IT" dirty="0"/>
              <a:t>verde nelle città, in </a:t>
            </a:r>
            <a:r>
              <a:rPr lang="it-IT" i="1" dirty="0" smtClean="0"/>
              <a:t>La </a:t>
            </a:r>
            <a:r>
              <a:rPr lang="it-IT" i="1" dirty="0"/>
              <a:t>Casa. Quaderni di architettura e di critica</a:t>
            </a:r>
            <a:r>
              <a:rPr lang="it-IT" dirty="0"/>
              <a:t>, n. 3, pp. </a:t>
            </a:r>
            <a:r>
              <a:rPr lang="it-IT" dirty="0" smtClean="0"/>
              <a:t>175-197</a:t>
            </a:r>
          </a:p>
          <a:p>
            <a:r>
              <a:rPr lang="it-IT" sz="1400" dirty="0" smtClean="0"/>
              <a:t>Quaderno </a:t>
            </a:r>
            <a:r>
              <a:rPr lang="it-IT" sz="1400" dirty="0"/>
              <a:t>monografico a cura di Ludovico Quaroni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7464689" y="5292203"/>
            <a:ext cx="32336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Ghio</a:t>
            </a:r>
            <a:r>
              <a:rPr lang="it-IT" dirty="0"/>
              <a:t> M., Calzolari V. (1961), </a:t>
            </a:r>
            <a:endParaRPr lang="it-IT" dirty="0" smtClean="0"/>
          </a:p>
          <a:p>
            <a:r>
              <a:rPr lang="it-IT" i="1" dirty="0" smtClean="0"/>
              <a:t>Verde </a:t>
            </a:r>
            <a:r>
              <a:rPr lang="it-IT" i="1" dirty="0"/>
              <a:t>per la </a:t>
            </a:r>
            <a:r>
              <a:rPr lang="it-IT" i="1" dirty="0" smtClean="0"/>
              <a:t>città, </a:t>
            </a:r>
          </a:p>
          <a:p>
            <a:r>
              <a:rPr lang="it-IT" dirty="0" smtClean="0"/>
              <a:t>De </a:t>
            </a:r>
            <a:r>
              <a:rPr lang="it-IT" dirty="0"/>
              <a:t>Luca Editore, Roma</a:t>
            </a:r>
          </a:p>
        </p:txBody>
      </p:sp>
    </p:spTree>
    <p:extLst>
      <p:ext uri="{BB962C8B-B14F-4D97-AF65-F5344CB8AC3E}">
        <p14:creationId xmlns:p14="http://schemas.microsoft.com/office/powerpoint/2010/main" val="193365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351" y="0"/>
            <a:ext cx="1493649" cy="79254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794" y="667655"/>
            <a:ext cx="5246290" cy="309227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2588"/>
            <a:ext cx="3671330" cy="497541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0656" y="4209206"/>
            <a:ext cx="5246290" cy="2668674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227ABFD2-12E0-4E0A-BECD-8E06911E8B88}"/>
              </a:ext>
            </a:extLst>
          </p:cNvPr>
          <p:cNvSpPr txBox="1"/>
          <p:nvPr/>
        </p:nvSpPr>
        <p:spPr>
          <a:xfrm>
            <a:off x="3802657" y="1898630"/>
            <a:ext cx="3135015" cy="329320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err="1" smtClean="0">
                <a:ea typeface="PT Sans" panose="020B0503020203020204" pitchFamily="34" charset="0"/>
              </a:rPr>
              <a:t>Sulle</a:t>
            </a:r>
            <a:r>
              <a:rPr lang="en-US" dirty="0" smtClean="0">
                <a:ea typeface="PT Sans" panose="020B0503020203020204" pitchFamily="34" charset="0"/>
              </a:rPr>
              <a:t> </a:t>
            </a:r>
            <a:r>
              <a:rPr lang="en-US" dirty="0" err="1" smtClean="0">
                <a:ea typeface="PT Sans" panose="020B0503020203020204" pitchFamily="34" charset="0"/>
              </a:rPr>
              <a:t>pagine</a:t>
            </a:r>
            <a:r>
              <a:rPr lang="en-US" dirty="0" smtClean="0">
                <a:ea typeface="PT Sans" panose="020B0503020203020204" pitchFamily="34" charset="0"/>
              </a:rPr>
              <a:t> di </a:t>
            </a:r>
            <a:r>
              <a:rPr lang="en-US" i="1" dirty="0" err="1" smtClean="0">
                <a:ea typeface="PT Sans" panose="020B0503020203020204" pitchFamily="34" charset="0"/>
              </a:rPr>
              <a:t>Urbanistica</a:t>
            </a:r>
            <a:r>
              <a:rPr lang="en-US" i="1" dirty="0" smtClean="0">
                <a:ea typeface="PT Sans" panose="020B0503020203020204" pitchFamily="34" charset="0"/>
              </a:rPr>
              <a:t> </a:t>
            </a:r>
            <a:r>
              <a:rPr lang="en-US" dirty="0" err="1" smtClean="0">
                <a:ea typeface="PT Sans" panose="020B0503020203020204" pitchFamily="34" charset="0"/>
              </a:rPr>
              <a:t>il</a:t>
            </a:r>
            <a:r>
              <a:rPr lang="en-US" dirty="0" smtClean="0">
                <a:ea typeface="PT Sans" panose="020B0503020203020204" pitchFamily="34" charset="0"/>
              </a:rPr>
              <a:t> </a:t>
            </a:r>
            <a:r>
              <a:rPr lang="en-US" dirty="0" err="1" smtClean="0">
                <a:ea typeface="PT Sans" panose="020B0503020203020204" pitchFamily="34" charset="0"/>
              </a:rPr>
              <a:t>Direttore</a:t>
            </a:r>
            <a:r>
              <a:rPr lang="en-US" dirty="0" smtClean="0">
                <a:ea typeface="PT Sans" panose="020B0503020203020204" pitchFamily="34" charset="0"/>
              </a:rPr>
              <a:t> Giovanni </a:t>
            </a:r>
            <a:r>
              <a:rPr lang="en-US" dirty="0" err="1" smtClean="0">
                <a:ea typeface="PT Sans" panose="020B0503020203020204" pitchFamily="34" charset="0"/>
              </a:rPr>
              <a:t>Astengo</a:t>
            </a:r>
            <a:r>
              <a:rPr lang="en-US" dirty="0" smtClean="0">
                <a:ea typeface="PT Sans" panose="020B0503020203020204" pitchFamily="34" charset="0"/>
              </a:rPr>
              <a:t> </a:t>
            </a:r>
            <a:r>
              <a:rPr lang="it-IT" dirty="0" smtClean="0">
                <a:ea typeface="PT Sans" panose="020B0503020203020204" pitchFamily="34" charset="0"/>
              </a:rPr>
              <a:t>diffonde le </a:t>
            </a:r>
            <a:r>
              <a:rPr lang="it-IT" dirty="0">
                <a:ea typeface="PT Sans" panose="020B0503020203020204" pitchFamily="34" charset="0"/>
              </a:rPr>
              <a:t>nuove espansioni </a:t>
            </a:r>
            <a:r>
              <a:rPr lang="it-IT" dirty="0" smtClean="0">
                <a:ea typeface="PT Sans" panose="020B0503020203020204" pitchFamily="34" charset="0"/>
              </a:rPr>
              <a:t>residenziali straniere, </a:t>
            </a:r>
            <a:r>
              <a:rPr lang="it-IT" dirty="0">
                <a:ea typeface="PT Sans" panose="020B0503020203020204" pitchFamily="34" charset="0"/>
              </a:rPr>
              <a:t>creando con ciò dei “modelli” attraverso </a:t>
            </a:r>
            <a:r>
              <a:rPr lang="it-IT" dirty="0" smtClean="0">
                <a:ea typeface="PT Sans" panose="020B0503020203020204" pitchFamily="34" charset="0"/>
              </a:rPr>
              <a:t>la pubblicazione di schemi </a:t>
            </a:r>
            <a:r>
              <a:rPr lang="it-IT" dirty="0">
                <a:ea typeface="PT Sans" panose="020B0503020203020204" pitchFamily="34" charset="0"/>
              </a:rPr>
              <a:t>di assetto, grafi, tabelle, fotografie e piante capaci di offrire ai tecnici e agli studiosi soluzioni urbanistico-progettuali precise</a:t>
            </a:r>
            <a:endParaRPr lang="en-US" dirty="0" smtClean="0">
              <a:ea typeface="PT Sans" panose="020B0503020203020204" pitchFamily="34" charset="0"/>
            </a:endParaRPr>
          </a:p>
          <a:p>
            <a:pPr algn="just"/>
            <a:endParaRPr lang="en-US" sz="1600" dirty="0">
              <a:ea typeface="PT Sans" panose="020B0503020203020204" pitchFamily="34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227ABFD2-12E0-4E0A-BECD-8E06911E8B88}"/>
              </a:ext>
            </a:extLst>
          </p:cNvPr>
          <p:cNvSpPr txBox="1"/>
          <p:nvPr/>
        </p:nvSpPr>
        <p:spPr>
          <a:xfrm>
            <a:off x="3767582" y="5523663"/>
            <a:ext cx="3291057" cy="135421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dirty="0" err="1" smtClean="0">
                <a:ea typeface="PT Sans" panose="020B0503020203020204" pitchFamily="34" charset="0"/>
              </a:rPr>
              <a:t>Cederna</a:t>
            </a:r>
            <a:r>
              <a:rPr lang="en-US" dirty="0" smtClean="0">
                <a:ea typeface="PT Sans" panose="020B0503020203020204" pitchFamily="34" charset="0"/>
              </a:rPr>
              <a:t> A. (1965), “</a:t>
            </a:r>
            <a:r>
              <a:rPr lang="en-US" dirty="0" err="1" smtClean="0">
                <a:ea typeface="PT Sans" panose="020B0503020203020204" pitchFamily="34" charset="0"/>
              </a:rPr>
              <a:t>Stoccolma</a:t>
            </a:r>
            <a:r>
              <a:rPr lang="en-US" dirty="0" smtClean="0">
                <a:ea typeface="PT Sans" panose="020B0503020203020204" pitchFamily="34" charset="0"/>
              </a:rPr>
              <a:t>: Il </a:t>
            </a:r>
            <a:r>
              <a:rPr lang="en-US" dirty="0" err="1" smtClean="0">
                <a:ea typeface="PT Sans" panose="020B0503020203020204" pitchFamily="34" charset="0"/>
              </a:rPr>
              <a:t>verde</a:t>
            </a:r>
            <a:r>
              <a:rPr lang="en-US" dirty="0" smtClean="0">
                <a:ea typeface="PT Sans" panose="020B0503020203020204" pitchFamily="34" charset="0"/>
              </a:rPr>
              <a:t> </a:t>
            </a:r>
            <a:r>
              <a:rPr lang="en-US" dirty="0" err="1" smtClean="0">
                <a:ea typeface="PT Sans" panose="020B0503020203020204" pitchFamily="34" charset="0"/>
              </a:rPr>
              <a:t>pubblico</a:t>
            </a:r>
            <a:r>
              <a:rPr lang="en-US" dirty="0" smtClean="0">
                <a:ea typeface="PT Sans" panose="020B0503020203020204" pitchFamily="34" charset="0"/>
              </a:rPr>
              <a:t> </a:t>
            </a:r>
            <a:r>
              <a:rPr lang="en-US" dirty="0" err="1" smtClean="0">
                <a:ea typeface="PT Sans" panose="020B0503020203020204" pitchFamily="34" charset="0"/>
              </a:rPr>
              <a:t>ed</a:t>
            </a:r>
            <a:r>
              <a:rPr lang="en-US" dirty="0" smtClean="0">
                <a:ea typeface="PT Sans" panose="020B0503020203020204" pitchFamily="34" charset="0"/>
              </a:rPr>
              <a:t> </a:t>
            </a:r>
            <a:r>
              <a:rPr lang="en-US" dirty="0" err="1" smtClean="0">
                <a:ea typeface="PT Sans" panose="020B0503020203020204" pitchFamily="34" charset="0"/>
              </a:rPr>
              <a:t>i</a:t>
            </a:r>
            <a:r>
              <a:rPr lang="en-US" dirty="0" smtClean="0">
                <a:ea typeface="PT Sans" panose="020B0503020203020204" pitchFamily="34" charset="0"/>
              </a:rPr>
              <a:t> </a:t>
            </a:r>
            <a:r>
              <a:rPr lang="en-US" dirty="0" err="1" smtClean="0">
                <a:ea typeface="PT Sans" panose="020B0503020203020204" pitchFamily="34" charset="0"/>
              </a:rPr>
              <a:t>parchi</a:t>
            </a:r>
            <a:r>
              <a:rPr lang="en-US" dirty="0" smtClean="0">
                <a:ea typeface="PT Sans" panose="020B0503020203020204" pitchFamily="34" charset="0"/>
              </a:rPr>
              <a:t> per </a:t>
            </a:r>
            <a:r>
              <a:rPr lang="en-US" dirty="0" err="1" smtClean="0">
                <a:ea typeface="PT Sans" panose="020B0503020203020204" pitchFamily="34" charset="0"/>
              </a:rPr>
              <a:t>il</a:t>
            </a:r>
            <a:r>
              <a:rPr lang="en-US" dirty="0" smtClean="0">
                <a:ea typeface="PT Sans" panose="020B0503020203020204" pitchFamily="34" charset="0"/>
              </a:rPr>
              <a:t> </a:t>
            </a:r>
            <a:r>
              <a:rPr lang="en-US" dirty="0" err="1" smtClean="0">
                <a:ea typeface="PT Sans" panose="020B0503020203020204" pitchFamily="34" charset="0"/>
              </a:rPr>
              <a:t>gioco</a:t>
            </a:r>
            <a:r>
              <a:rPr lang="en-US" dirty="0" smtClean="0">
                <a:ea typeface="PT Sans" panose="020B0503020203020204" pitchFamily="34" charset="0"/>
              </a:rPr>
              <a:t> </a:t>
            </a:r>
            <a:r>
              <a:rPr lang="en-US" dirty="0" err="1" smtClean="0">
                <a:ea typeface="PT Sans" panose="020B0503020203020204" pitchFamily="34" charset="0"/>
              </a:rPr>
              <a:t>dei</a:t>
            </a:r>
            <a:r>
              <a:rPr lang="en-US" dirty="0" smtClean="0">
                <a:ea typeface="PT Sans" panose="020B0503020203020204" pitchFamily="34" charset="0"/>
              </a:rPr>
              <a:t> </a:t>
            </a:r>
            <a:r>
              <a:rPr lang="en-US" dirty="0" err="1" smtClean="0">
                <a:ea typeface="PT Sans" panose="020B0503020203020204" pitchFamily="34" charset="0"/>
              </a:rPr>
              <a:t>ragazzi</a:t>
            </a:r>
            <a:r>
              <a:rPr lang="en-US" dirty="0" smtClean="0">
                <a:ea typeface="PT Sans" panose="020B0503020203020204" pitchFamily="34" charset="0"/>
              </a:rPr>
              <a:t>”, in </a:t>
            </a:r>
            <a:r>
              <a:rPr lang="en-US" i="1" dirty="0" err="1" smtClean="0">
                <a:ea typeface="PT Sans" panose="020B0503020203020204" pitchFamily="34" charset="0"/>
              </a:rPr>
              <a:t>Urbanistica</a:t>
            </a:r>
            <a:r>
              <a:rPr lang="en-US" i="1" dirty="0" smtClean="0">
                <a:ea typeface="PT Sans" panose="020B0503020203020204" pitchFamily="34" charset="0"/>
              </a:rPr>
              <a:t> </a:t>
            </a:r>
            <a:r>
              <a:rPr lang="en-US" dirty="0" smtClean="0">
                <a:ea typeface="PT Sans" panose="020B0503020203020204" pitchFamily="34" charset="0"/>
              </a:rPr>
              <a:t>n. 4, pp. 69-88</a:t>
            </a:r>
          </a:p>
          <a:p>
            <a:pPr algn="just"/>
            <a:endParaRPr lang="en-US" sz="1600" dirty="0">
              <a:ea typeface="PT Sans" panose="020B0503020203020204" pitchFamily="34" charset="0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08965AAF-C4E3-4377-A400-D30F39BD0344}"/>
              </a:ext>
            </a:extLst>
          </p:cNvPr>
          <p:cNvSpPr/>
          <p:nvPr/>
        </p:nvSpPr>
        <p:spPr>
          <a:xfrm flipH="1">
            <a:off x="-4" y="-17064"/>
            <a:ext cx="5971044" cy="1622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227ABFD2-12E0-4E0A-BECD-8E06911E8B88}"/>
              </a:ext>
            </a:extLst>
          </p:cNvPr>
          <p:cNvSpPr txBox="1"/>
          <p:nvPr/>
        </p:nvSpPr>
        <p:spPr>
          <a:xfrm>
            <a:off x="185672" y="238551"/>
            <a:ext cx="5278556" cy="110799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en-US" b="1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Anni</a:t>
            </a:r>
            <a:r>
              <a:rPr lang="en-US" b="1" dirty="0" smtClean="0">
                <a:solidFill>
                  <a:schemeClr val="bg1"/>
                </a:solidFill>
                <a:ea typeface="PT Sans" panose="020B0503020203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Sessanta</a:t>
            </a:r>
            <a:endParaRPr lang="en-US" b="1" dirty="0" smtClean="0">
              <a:solidFill>
                <a:schemeClr val="bg1"/>
              </a:solidFill>
              <a:ea typeface="PT Sans" panose="020B0503020203020204" pitchFamily="34" charset="0"/>
            </a:endParaRPr>
          </a:p>
          <a:p>
            <a:pPr algn="just"/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La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cultura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 del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progetto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 di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città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 e del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verde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: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le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radici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repubbicane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 di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una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tensione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culturale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tecnica</a:t>
            </a:r>
            <a:r>
              <a:rPr lang="en-US" dirty="0" smtClean="0">
                <a:solidFill>
                  <a:schemeClr val="bg1"/>
                </a:solidFill>
                <a:ea typeface="PT Sans" panose="020B0503020203020204" pitchFamily="34" charset="0"/>
              </a:rPr>
              <a:t> e </a:t>
            </a:r>
            <a:r>
              <a:rPr lang="en-US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politica</a:t>
            </a:r>
            <a:endParaRPr lang="en-US" dirty="0">
              <a:solidFill>
                <a:schemeClr val="bg1"/>
              </a:solidFill>
              <a:ea typeface="PT Sans" panose="020B0503020203020204" pitchFamily="34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227ABFD2-12E0-4E0A-BECD-8E06911E8B88}"/>
              </a:ext>
            </a:extLst>
          </p:cNvPr>
          <p:cNvSpPr txBox="1"/>
          <p:nvPr/>
        </p:nvSpPr>
        <p:spPr>
          <a:xfrm>
            <a:off x="7068660" y="3769973"/>
            <a:ext cx="5123340" cy="66172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t-IT" sz="1000" dirty="0" smtClean="0">
                <a:ea typeface="PT Sans" panose="020B0503020203020204" pitchFamily="34" charset="0"/>
              </a:rPr>
              <a:t>Schema tipo di parco di gioco.</a:t>
            </a:r>
          </a:p>
          <a:p>
            <a:endParaRPr lang="it-IT" sz="700" dirty="0">
              <a:ea typeface="PT Sans" panose="020B0503020203020204" pitchFamily="34" charset="0"/>
            </a:endParaRPr>
          </a:p>
          <a:p>
            <a:r>
              <a:rPr lang="it-IT" sz="1000" dirty="0" smtClean="0">
                <a:ea typeface="PT Sans" panose="020B0503020203020204" pitchFamily="34" charset="0"/>
              </a:rPr>
              <a:t>                        Il </a:t>
            </a:r>
            <a:r>
              <a:rPr lang="it-IT" sz="1000" dirty="0" err="1" smtClean="0">
                <a:ea typeface="PT Sans" panose="020B0503020203020204" pitchFamily="34" charset="0"/>
              </a:rPr>
              <a:t>lekpark</a:t>
            </a:r>
            <a:r>
              <a:rPr lang="it-IT" sz="1000" dirty="0" smtClean="0">
                <a:ea typeface="PT Sans" panose="020B0503020203020204" pitchFamily="34" charset="0"/>
              </a:rPr>
              <a:t> di </a:t>
            </a:r>
            <a:r>
              <a:rPr lang="it-IT" sz="1000" dirty="0" err="1" smtClean="0">
                <a:ea typeface="PT Sans" panose="020B0503020203020204" pitchFamily="34" charset="0"/>
              </a:rPr>
              <a:t>Lugnet</a:t>
            </a:r>
            <a:r>
              <a:rPr lang="it-IT" sz="1000" dirty="0" smtClean="0">
                <a:ea typeface="PT Sans" panose="020B0503020203020204" pitchFamily="34" charset="0"/>
              </a:rPr>
              <a:t> a </a:t>
            </a:r>
            <a:r>
              <a:rPr lang="it-IT" sz="1000" dirty="0" err="1" smtClean="0">
                <a:ea typeface="PT Sans" panose="020B0503020203020204" pitchFamily="34" charset="0"/>
              </a:rPr>
              <a:t>Vastertorp</a:t>
            </a:r>
            <a:r>
              <a:rPr lang="it-IT" sz="1000" dirty="0" smtClean="0">
                <a:ea typeface="PT Sans" panose="020B0503020203020204" pitchFamily="34" charset="0"/>
              </a:rPr>
              <a:t>, nella zona </a:t>
            </a:r>
            <a:r>
              <a:rPr lang="it-IT" sz="1000" dirty="0" err="1" smtClean="0">
                <a:ea typeface="PT Sans" panose="020B0503020203020204" pitchFamily="34" charset="0"/>
              </a:rPr>
              <a:t>sudo-occidentale</a:t>
            </a:r>
            <a:r>
              <a:rPr lang="it-IT" sz="1000" dirty="0" smtClean="0">
                <a:ea typeface="PT Sans" panose="020B0503020203020204" pitchFamily="34" charset="0"/>
              </a:rPr>
              <a:t> di Stoccolma </a:t>
            </a:r>
            <a:endParaRPr lang="en-US" sz="1000" dirty="0" smtClean="0">
              <a:ea typeface="PT Sans" panose="020B0503020203020204" pitchFamily="34" charset="0"/>
            </a:endParaRPr>
          </a:p>
          <a:p>
            <a:pPr algn="just"/>
            <a:endParaRPr lang="en-US" sz="1600" dirty="0">
              <a:ea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39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351" y="0"/>
            <a:ext cx="1493649" cy="79254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224" y="1851913"/>
            <a:ext cx="4289105" cy="248684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213" y="1851913"/>
            <a:ext cx="3861654" cy="2447333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1372057" y="4585153"/>
            <a:ext cx="430127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it-IT" sz="1400" b="1" dirty="0" smtClean="0">
                <a:solidFill>
                  <a:schemeClr val="accent2">
                    <a:lumMod val="50000"/>
                  </a:schemeClr>
                </a:solidFill>
              </a:rPr>
              <a:t>9,00 </a:t>
            </a:r>
            <a:r>
              <a:rPr lang="it-IT" sz="1400" b="1" dirty="0">
                <a:solidFill>
                  <a:schemeClr val="accent2">
                    <a:lumMod val="50000"/>
                  </a:schemeClr>
                </a:solidFill>
              </a:rPr>
              <a:t>mq/ab </a:t>
            </a:r>
            <a:r>
              <a:rPr lang="it-IT" sz="1400" b="1" dirty="0" smtClean="0">
                <a:solidFill>
                  <a:schemeClr val="accent2">
                    <a:lumMod val="50000"/>
                  </a:schemeClr>
                </a:solidFill>
              </a:rPr>
              <a:t>di aree per </a:t>
            </a:r>
            <a:r>
              <a:rPr lang="it-IT" sz="1400" b="1" dirty="0">
                <a:solidFill>
                  <a:schemeClr val="accent2">
                    <a:lumMod val="50000"/>
                  </a:schemeClr>
                </a:solidFill>
              </a:rPr>
              <a:t>spazi pubblici attrezzati a parco e per il gioco e lo sport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it-IT" sz="1200" dirty="0" smtClean="0"/>
              <a:t>4,50 </a:t>
            </a:r>
            <a:r>
              <a:rPr lang="it-IT" sz="1200" dirty="0"/>
              <a:t>mq/ab </a:t>
            </a:r>
            <a:r>
              <a:rPr lang="it-IT" sz="1200" dirty="0" smtClean="0"/>
              <a:t>di aree per </a:t>
            </a:r>
            <a:r>
              <a:rPr lang="it-IT" sz="1200" dirty="0"/>
              <a:t>l'istruzione: asili nido, scuole materne e scuole dell'obbligo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it-IT" sz="1200" dirty="0" smtClean="0"/>
              <a:t>2,50 </a:t>
            </a:r>
            <a:r>
              <a:rPr lang="it-IT" sz="1200" dirty="0"/>
              <a:t>mq/ab di aree per parcheggi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it-IT" sz="1200" dirty="0" smtClean="0"/>
              <a:t>2,00 </a:t>
            </a:r>
            <a:r>
              <a:rPr lang="it-IT" sz="1200" dirty="0"/>
              <a:t>mq/ab di aree per attrezzature di interesse comune: religiose, culturali, sociali, assistenziali, sanitarie, amministrative, per pubblici servizi, ecc</a:t>
            </a:r>
            <a:r>
              <a:rPr lang="it-IT" sz="1400" dirty="0" smtClean="0"/>
              <a:t>.</a:t>
            </a:r>
            <a:endParaRPr lang="it-IT" sz="1400" dirty="0"/>
          </a:p>
        </p:txBody>
      </p:sp>
      <p:sp>
        <p:nvSpPr>
          <p:cNvPr id="18" name="Rettangolo 17"/>
          <p:cNvSpPr/>
          <p:nvPr/>
        </p:nvSpPr>
        <p:spPr>
          <a:xfrm>
            <a:off x="6225213" y="4585153"/>
            <a:ext cx="455132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it-IT" sz="1400" b="1" dirty="0" smtClean="0">
                <a:solidFill>
                  <a:schemeClr val="accent2">
                    <a:lumMod val="50000"/>
                  </a:schemeClr>
                </a:solidFill>
              </a:rPr>
              <a:t>15 </a:t>
            </a:r>
            <a:r>
              <a:rPr lang="it-IT" sz="1400" b="1" dirty="0">
                <a:solidFill>
                  <a:schemeClr val="accent2">
                    <a:lumMod val="50000"/>
                  </a:schemeClr>
                </a:solidFill>
              </a:rPr>
              <a:t>mq/ab </a:t>
            </a:r>
            <a:r>
              <a:rPr lang="it-IT" sz="1400" b="1" dirty="0" smtClean="0">
                <a:solidFill>
                  <a:schemeClr val="accent2">
                    <a:lumMod val="50000"/>
                  </a:schemeClr>
                </a:solidFill>
              </a:rPr>
              <a:t>di aree per  parchi </a:t>
            </a:r>
            <a:r>
              <a:rPr lang="it-IT" sz="1400" b="1" dirty="0">
                <a:solidFill>
                  <a:schemeClr val="accent2">
                    <a:lumMod val="50000"/>
                  </a:schemeClr>
                </a:solidFill>
              </a:rPr>
              <a:t>pubblici urbani e </a:t>
            </a:r>
            <a:r>
              <a:rPr lang="it-IT" sz="1400" b="1" dirty="0" smtClean="0">
                <a:solidFill>
                  <a:schemeClr val="accent2">
                    <a:lumMod val="50000"/>
                  </a:schemeClr>
                </a:solidFill>
              </a:rPr>
              <a:t>territoriali</a:t>
            </a:r>
            <a:endParaRPr lang="it-IT" sz="1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it-IT" sz="1200" dirty="0" smtClean="0"/>
              <a:t>1,5 </a:t>
            </a:r>
            <a:r>
              <a:rPr lang="it-IT" sz="1200" dirty="0"/>
              <a:t>mq/ab </a:t>
            </a:r>
            <a:r>
              <a:rPr lang="it-IT" sz="1200" dirty="0" smtClean="0"/>
              <a:t>di aree per attrezzature </a:t>
            </a:r>
            <a:r>
              <a:rPr lang="it-IT" sz="1200" dirty="0"/>
              <a:t>per l'istruzione superiore </a:t>
            </a:r>
            <a:r>
              <a:rPr lang="it-IT" sz="1200" dirty="0" smtClean="0"/>
              <a:t>all'obbligo</a:t>
            </a:r>
          </a:p>
          <a:p>
            <a:pPr marL="228600" indent="-228600">
              <a:spcBef>
                <a:spcPts val="600"/>
              </a:spcBef>
              <a:buFont typeface="+mj-lt"/>
              <a:buAutoNum type="arabicPeriod"/>
            </a:pPr>
            <a:r>
              <a:rPr lang="it-IT" sz="1200" dirty="0" smtClean="0"/>
              <a:t>1 mq/ab di aree per attrezzature sanitarie e ospedaliere</a:t>
            </a: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08965AAF-C4E3-4377-A400-D30F39BD0344}"/>
              </a:ext>
            </a:extLst>
          </p:cNvPr>
          <p:cNvSpPr/>
          <p:nvPr/>
        </p:nvSpPr>
        <p:spPr>
          <a:xfrm flipH="1">
            <a:off x="-4" y="-17064"/>
            <a:ext cx="5971044" cy="1622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227ABFD2-12E0-4E0A-BECD-8E06911E8B88}"/>
              </a:ext>
            </a:extLst>
          </p:cNvPr>
          <p:cNvSpPr txBox="1"/>
          <p:nvPr/>
        </p:nvSpPr>
        <p:spPr>
          <a:xfrm>
            <a:off x="185671" y="377050"/>
            <a:ext cx="5487657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en-US" b="1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Anni</a:t>
            </a:r>
            <a:r>
              <a:rPr lang="en-US" b="1" dirty="0" smtClean="0">
                <a:solidFill>
                  <a:schemeClr val="bg1"/>
                </a:solidFill>
                <a:ea typeface="PT Sans" panose="020B0503020203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Sessanta</a:t>
            </a:r>
            <a:endParaRPr lang="en-US" b="1" dirty="0" smtClean="0">
              <a:solidFill>
                <a:schemeClr val="bg1"/>
              </a:solidFill>
              <a:ea typeface="PT Sans" panose="020B0503020203020204" pitchFamily="34" charset="0"/>
            </a:endParaRPr>
          </a:p>
          <a:p>
            <a:pPr algn="just"/>
            <a:r>
              <a:rPr lang="it-IT" dirty="0">
                <a:solidFill>
                  <a:schemeClr val="bg1"/>
                </a:solidFill>
                <a:ea typeface="PT Sans" panose="020B0503020203020204" pitchFamily="34" charset="0"/>
              </a:rPr>
              <a:t>Dalla Legge Ponte n. 765/1967 al Decreto </a:t>
            </a:r>
            <a:r>
              <a:rPr lang="it-IT" dirty="0" smtClean="0">
                <a:solidFill>
                  <a:schemeClr val="bg1"/>
                </a:solidFill>
                <a:ea typeface="PT Sans" panose="020B0503020203020204" pitchFamily="34" charset="0"/>
              </a:rPr>
              <a:t>1444/1968: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  <a:ea typeface="PT Sans" panose="020B0503020203020204" pitchFamily="34" charset="0"/>
              </a:rPr>
              <a:t>le determinazioni quantitative per il verde residenziale</a:t>
            </a:r>
            <a:endParaRPr lang="en-US" dirty="0">
              <a:solidFill>
                <a:schemeClr val="bg1"/>
              </a:solidFill>
              <a:ea typeface="PT Sans" panose="020B050302020302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384224" y="1851913"/>
            <a:ext cx="4289104" cy="2447333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6225212" y="1871667"/>
            <a:ext cx="3861655" cy="2447333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64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08965AAF-C4E3-4377-A400-D30F39BD0344}"/>
              </a:ext>
            </a:extLst>
          </p:cNvPr>
          <p:cNvSpPr/>
          <p:nvPr/>
        </p:nvSpPr>
        <p:spPr>
          <a:xfrm flipH="1">
            <a:off x="0" y="0"/>
            <a:ext cx="5971044" cy="1622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351" y="0"/>
            <a:ext cx="1493649" cy="792549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227ABFD2-12E0-4E0A-BECD-8E06911E8B88}"/>
              </a:ext>
            </a:extLst>
          </p:cNvPr>
          <p:cNvSpPr txBox="1"/>
          <p:nvPr/>
        </p:nvSpPr>
        <p:spPr>
          <a:xfrm>
            <a:off x="437136" y="238551"/>
            <a:ext cx="5198119" cy="110799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en-US" b="1" dirty="0" smtClean="0">
                <a:solidFill>
                  <a:schemeClr val="bg1"/>
                </a:solidFill>
                <a:ea typeface="PT Sans" panose="020B0503020203020204" pitchFamily="34" charset="0"/>
              </a:rPr>
              <a:t>Tempo di </a:t>
            </a:r>
            <a:r>
              <a:rPr lang="en-US" b="1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bilanci</a:t>
            </a:r>
            <a:endParaRPr lang="en-US" b="1" dirty="0" smtClean="0">
              <a:solidFill>
                <a:schemeClr val="bg1"/>
              </a:solidFill>
              <a:ea typeface="PT Sans" panose="020B0503020203020204" pitchFamily="34" charset="0"/>
            </a:endParaRPr>
          </a:p>
          <a:p>
            <a:pPr algn="just"/>
            <a:r>
              <a:rPr lang="it-IT" dirty="0">
                <a:solidFill>
                  <a:schemeClr val="bg1"/>
                </a:solidFill>
                <a:ea typeface="PT Sans" panose="020B0503020203020204" pitchFamily="34" charset="0"/>
              </a:rPr>
              <a:t>La trilogia di Luigi Falco sugli standard </a:t>
            </a:r>
            <a:r>
              <a:rPr lang="it-IT" dirty="0" smtClean="0">
                <a:solidFill>
                  <a:schemeClr val="bg1"/>
                </a:solidFill>
                <a:ea typeface="PT Sans" panose="020B0503020203020204" pitchFamily="34" charset="0"/>
              </a:rPr>
              <a:t>urbanisti:</a:t>
            </a:r>
          </a:p>
          <a:p>
            <a:pPr algn="just"/>
            <a:r>
              <a:rPr lang="it-IT" b="1" dirty="0" smtClean="0">
                <a:solidFill>
                  <a:schemeClr val="bg1"/>
                </a:solidFill>
                <a:ea typeface="PT Sans" panose="020B0503020203020204" pitchFamily="34" charset="0"/>
              </a:rPr>
              <a:t>1978</a:t>
            </a:r>
            <a:r>
              <a:rPr lang="it-IT" b="1" dirty="0">
                <a:solidFill>
                  <a:schemeClr val="bg1"/>
                </a:solidFill>
                <a:ea typeface="PT Sans" panose="020B0503020203020204" pitchFamily="34" charset="0"/>
              </a:rPr>
              <a:t>, 1987, 1993</a:t>
            </a:r>
          </a:p>
          <a:p>
            <a:pPr algn="just"/>
            <a:endParaRPr lang="en-US" dirty="0">
              <a:ea typeface="PT Sans" panose="020B0503020203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47" y="2008686"/>
            <a:ext cx="2964020" cy="443564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351" y="2008686"/>
            <a:ext cx="2964020" cy="443564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155" y="2008686"/>
            <a:ext cx="2964020" cy="44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0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96" y="0"/>
            <a:ext cx="5548745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99" y="0"/>
            <a:ext cx="5548745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5611" y="0"/>
            <a:ext cx="1493649" cy="792549"/>
          </a:xfrm>
          <a:prstGeom prst="rect">
            <a:avLst/>
          </a:prstGeom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08965AAF-C4E3-4377-A400-D30F39BD0344}"/>
              </a:ext>
            </a:extLst>
          </p:cNvPr>
          <p:cNvSpPr/>
          <p:nvPr/>
        </p:nvSpPr>
        <p:spPr>
          <a:xfrm flipH="1">
            <a:off x="0" y="0"/>
            <a:ext cx="5971044" cy="1622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227ABFD2-12E0-4E0A-BECD-8E06911E8B88}"/>
              </a:ext>
            </a:extLst>
          </p:cNvPr>
          <p:cNvSpPr txBox="1"/>
          <p:nvPr/>
        </p:nvSpPr>
        <p:spPr>
          <a:xfrm>
            <a:off x="361507" y="100052"/>
            <a:ext cx="5426945" cy="138499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/>
            <a:r>
              <a:rPr lang="en-US" b="1" dirty="0" smtClean="0">
                <a:solidFill>
                  <a:schemeClr val="bg1"/>
                </a:solidFill>
                <a:ea typeface="PT Sans" panose="020B0503020203020204" pitchFamily="34" charset="0"/>
              </a:rPr>
              <a:t>Tempo di </a:t>
            </a:r>
            <a:r>
              <a:rPr lang="en-US" b="1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bilanci</a:t>
            </a:r>
            <a:endParaRPr lang="en-US" b="1" dirty="0" smtClean="0">
              <a:solidFill>
                <a:schemeClr val="bg1"/>
              </a:solidFill>
              <a:ea typeface="PT Sans" panose="020B0503020203020204" pitchFamily="34" charset="0"/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  <a:ea typeface="PT Sans" panose="020B0503020203020204" pitchFamily="34" charset="0"/>
              </a:rPr>
              <a:t>Trent’anni dopo…tornare a ragionare sugli standard.</a:t>
            </a:r>
          </a:p>
          <a:p>
            <a:pPr algn="just"/>
            <a:r>
              <a:rPr lang="it-IT" dirty="0">
                <a:solidFill>
                  <a:schemeClr val="bg1"/>
                </a:solidFill>
                <a:ea typeface="PT Sans" panose="020B0503020203020204" pitchFamily="34" charset="0"/>
              </a:rPr>
              <a:t>Gli esiti dei lavori coordinati </a:t>
            </a:r>
            <a:r>
              <a:rPr lang="it-IT" dirty="0" smtClean="0">
                <a:solidFill>
                  <a:schemeClr val="bg1"/>
                </a:solidFill>
                <a:ea typeface="PT Sans" panose="020B0503020203020204" pitchFamily="34" charset="0"/>
              </a:rPr>
              <a:t>da Lucio </a:t>
            </a:r>
            <a:r>
              <a:rPr lang="it-IT" dirty="0" err="1" smtClean="0">
                <a:solidFill>
                  <a:schemeClr val="bg1"/>
                </a:solidFill>
                <a:ea typeface="PT Sans" panose="020B0503020203020204" pitchFamily="34" charset="0"/>
              </a:rPr>
              <a:t>Contardi</a:t>
            </a:r>
            <a:r>
              <a:rPr lang="it-IT" dirty="0" smtClean="0">
                <a:solidFill>
                  <a:schemeClr val="bg1"/>
                </a:solidFill>
                <a:ea typeface="PT Sans" panose="020B0503020203020204" pitchFamily="34" charset="0"/>
              </a:rPr>
              <a:t> per il INU </a:t>
            </a:r>
            <a:r>
              <a:rPr lang="it-IT" dirty="0">
                <a:solidFill>
                  <a:schemeClr val="bg1"/>
                </a:solidFill>
                <a:ea typeface="PT Sans" panose="020B0503020203020204" pitchFamily="34" charset="0"/>
              </a:rPr>
              <a:t>Lazio</a:t>
            </a:r>
          </a:p>
          <a:p>
            <a:pPr algn="just"/>
            <a:r>
              <a:rPr lang="it-IT" b="1" dirty="0" smtClean="0">
                <a:solidFill>
                  <a:schemeClr val="bg1"/>
                </a:solidFill>
                <a:ea typeface="PT Sans" panose="020B0503020203020204" pitchFamily="34" charset="0"/>
              </a:rPr>
              <a:t>1998</a:t>
            </a:r>
            <a:endParaRPr lang="en-US" b="1" dirty="0">
              <a:ea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8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4">
            <a:extLst>
              <a:ext uri="{FF2B5EF4-FFF2-40B4-BE49-F238E27FC236}">
                <a16:creationId xmlns:a16="http://schemas.microsoft.com/office/drawing/2014/main" id="{08965AAF-C4E3-4377-A400-D30F39BD0344}"/>
              </a:ext>
            </a:extLst>
          </p:cNvPr>
          <p:cNvSpPr/>
          <p:nvPr/>
        </p:nvSpPr>
        <p:spPr>
          <a:xfrm flipH="1">
            <a:off x="9230319" y="3063648"/>
            <a:ext cx="2921369" cy="34435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08965AAF-C4E3-4377-A400-D30F39BD0344}"/>
              </a:ext>
            </a:extLst>
          </p:cNvPr>
          <p:cNvSpPr/>
          <p:nvPr/>
        </p:nvSpPr>
        <p:spPr>
          <a:xfrm flipH="1">
            <a:off x="0" y="-18742"/>
            <a:ext cx="3482043" cy="39315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351" y="0"/>
            <a:ext cx="1493649" cy="792549"/>
          </a:xfrm>
          <a:prstGeom prst="rect">
            <a:avLst/>
          </a:prstGeom>
        </p:spPr>
      </p:pic>
      <p:pic>
        <p:nvPicPr>
          <p:cNvPr id="13" name="Picture 2" descr="C:\Users\foliva\Desktop\copertina_ONCS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638" y="1161822"/>
            <a:ext cx="2710860" cy="3417410"/>
          </a:xfrm>
          <a:prstGeom prst="rect">
            <a:avLst/>
          </a:prstGeom>
          <a:noFill/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01008" y="238859"/>
            <a:ext cx="32800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2009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L’INU di Federico Oliva fonda, con il </a:t>
            </a:r>
            <a:r>
              <a:rPr lang="it-IT" dirty="0" err="1" smtClean="0">
                <a:solidFill>
                  <a:schemeClr val="bg1"/>
                </a:solidFill>
              </a:rPr>
              <a:t>DAStU</a:t>
            </a:r>
            <a:r>
              <a:rPr lang="it-IT" dirty="0">
                <a:solidFill>
                  <a:schemeClr val="bg1"/>
                </a:solidFill>
              </a:rPr>
              <a:t>/</a:t>
            </a:r>
            <a:r>
              <a:rPr lang="it-IT" dirty="0" smtClean="0">
                <a:solidFill>
                  <a:schemeClr val="bg1"/>
                </a:solidFill>
              </a:rPr>
              <a:t>Politecnico </a:t>
            </a:r>
            <a:r>
              <a:rPr lang="it-IT" dirty="0">
                <a:solidFill>
                  <a:schemeClr val="bg1"/>
                </a:solidFill>
              </a:rPr>
              <a:t>di </a:t>
            </a:r>
            <a:r>
              <a:rPr lang="it-IT" dirty="0" smtClean="0">
                <a:solidFill>
                  <a:schemeClr val="bg1"/>
                </a:solidFill>
              </a:rPr>
              <a:t>Milano </a:t>
            </a:r>
            <a:r>
              <a:rPr lang="it-IT" dirty="0">
                <a:solidFill>
                  <a:schemeClr val="bg1"/>
                </a:solidFill>
              </a:rPr>
              <a:t>e Legambiente </a:t>
            </a:r>
            <a:r>
              <a:rPr lang="it-IT" dirty="0" err="1" smtClean="0">
                <a:solidFill>
                  <a:schemeClr val="bg1"/>
                </a:solidFill>
              </a:rPr>
              <a:t>Onlus</a:t>
            </a:r>
            <a:r>
              <a:rPr lang="it-IT" dirty="0" smtClean="0">
                <a:solidFill>
                  <a:schemeClr val="bg1"/>
                </a:solidFill>
              </a:rPr>
              <a:t>, l’</a:t>
            </a:r>
            <a:r>
              <a:rPr lang="it-IT" i="1" dirty="0" smtClean="0">
                <a:solidFill>
                  <a:schemeClr val="bg1"/>
                </a:solidFill>
              </a:rPr>
              <a:t>Osservatorio </a:t>
            </a:r>
            <a:r>
              <a:rPr lang="it-IT" i="1" dirty="0">
                <a:solidFill>
                  <a:schemeClr val="bg1"/>
                </a:solidFill>
              </a:rPr>
              <a:t>Nazionale sui Consumi di Suolo </a:t>
            </a:r>
            <a:r>
              <a:rPr lang="it-IT" dirty="0" smtClean="0">
                <a:solidFill>
                  <a:schemeClr val="bg1"/>
                </a:solidFill>
              </a:rPr>
              <a:t>per </a:t>
            </a:r>
            <a:r>
              <a:rPr lang="it-IT" dirty="0">
                <a:solidFill>
                  <a:schemeClr val="bg1"/>
                </a:solidFill>
              </a:rPr>
              <a:t>la promozione di studi sulle trasformazioni del </a:t>
            </a:r>
            <a:r>
              <a:rPr lang="it-IT" dirty="0" smtClean="0">
                <a:solidFill>
                  <a:schemeClr val="bg1"/>
                </a:solidFill>
              </a:rPr>
              <a:t>suolo, rinominato, nel </a:t>
            </a:r>
            <a:r>
              <a:rPr lang="it-IT" b="1" dirty="0" smtClean="0">
                <a:solidFill>
                  <a:schemeClr val="bg1"/>
                </a:solidFill>
              </a:rPr>
              <a:t>2010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</a:p>
          <a:p>
            <a:r>
              <a:rPr lang="it-IT" b="1" i="1" dirty="0" smtClean="0">
                <a:solidFill>
                  <a:schemeClr val="bg1"/>
                </a:solidFill>
              </a:rPr>
              <a:t>Centro </a:t>
            </a:r>
            <a:r>
              <a:rPr lang="it-IT" b="1" i="1" dirty="0">
                <a:solidFill>
                  <a:schemeClr val="bg1"/>
                </a:solidFill>
              </a:rPr>
              <a:t>di Ricerca sui Consumi di Suolo </a:t>
            </a:r>
            <a:r>
              <a:rPr lang="it-IT" b="1" i="1" dirty="0" smtClean="0">
                <a:solidFill>
                  <a:schemeClr val="bg1"/>
                </a:solidFill>
              </a:rPr>
              <a:t>- CRCS</a:t>
            </a:r>
            <a:endParaRPr lang="it-IT" b="1" i="1" dirty="0">
              <a:solidFill>
                <a:schemeClr val="bg1"/>
              </a:solidFill>
            </a:endParaRPr>
          </a:p>
        </p:txBody>
      </p:sp>
      <p:pic>
        <p:nvPicPr>
          <p:cNvPr id="12" name="Segnaposto contenuto 5" descr="copertina_CRCS 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3202" y="2122242"/>
            <a:ext cx="2716592" cy="3417410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498" y="3089805"/>
            <a:ext cx="2702777" cy="3417410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9239033" y="3228849"/>
            <a:ext cx="290394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Il </a:t>
            </a:r>
            <a:r>
              <a:rPr lang="it-IT" b="1" dirty="0" smtClean="0">
                <a:solidFill>
                  <a:schemeClr val="bg1"/>
                </a:solidFill>
              </a:rPr>
              <a:t>Rapporto 2016 </a:t>
            </a:r>
            <a:r>
              <a:rPr lang="it-IT" dirty="0" smtClean="0">
                <a:solidFill>
                  <a:schemeClr val="bg1"/>
                </a:solidFill>
              </a:rPr>
              <a:t>affronta anche il tema dei </a:t>
            </a:r>
            <a:r>
              <a:rPr lang="it-IT" b="1" dirty="0">
                <a:solidFill>
                  <a:schemeClr val="bg1"/>
                </a:solidFill>
              </a:rPr>
              <a:t>Servizi </a:t>
            </a:r>
            <a:r>
              <a:rPr lang="it-IT" b="1" dirty="0" err="1" smtClean="0">
                <a:solidFill>
                  <a:schemeClr val="bg1"/>
                </a:solidFill>
              </a:rPr>
              <a:t>Ecosistemici</a:t>
            </a:r>
            <a:r>
              <a:rPr lang="it-IT" b="1" dirty="0" smtClean="0">
                <a:solidFill>
                  <a:schemeClr val="bg1"/>
                </a:solidFill>
              </a:rPr>
              <a:t> (SE) </a:t>
            </a:r>
            <a:r>
              <a:rPr lang="it-IT" dirty="0" smtClean="0">
                <a:solidFill>
                  <a:schemeClr val="bg1"/>
                </a:solidFill>
              </a:rPr>
              <a:t>e </a:t>
            </a:r>
            <a:r>
              <a:rPr lang="it-IT" dirty="0">
                <a:solidFill>
                  <a:schemeClr val="bg1"/>
                </a:solidFill>
              </a:rPr>
              <a:t>della pianificazione territoriale proponendo </a:t>
            </a:r>
            <a:r>
              <a:rPr lang="it-IT" dirty="0" smtClean="0">
                <a:solidFill>
                  <a:schemeClr val="bg1"/>
                </a:solidFill>
              </a:rPr>
              <a:t>gli esiti di prime </a:t>
            </a:r>
            <a:r>
              <a:rPr lang="it-IT" dirty="0">
                <a:solidFill>
                  <a:schemeClr val="bg1"/>
                </a:solidFill>
              </a:rPr>
              <a:t>esperienze di valutazione della qualità dei suoli e dei relativi </a:t>
            </a:r>
            <a:r>
              <a:rPr lang="it-IT" dirty="0" smtClean="0">
                <a:solidFill>
                  <a:schemeClr val="bg1"/>
                </a:solidFill>
              </a:rPr>
              <a:t>SE a </a:t>
            </a:r>
            <a:r>
              <a:rPr lang="it-IT" dirty="0">
                <a:solidFill>
                  <a:schemeClr val="bg1"/>
                </a:solidFill>
              </a:rPr>
              <a:t>supporto dei processi decisionali di governo del territorio</a:t>
            </a:r>
          </a:p>
        </p:txBody>
      </p:sp>
    </p:spTree>
    <p:extLst>
      <p:ext uri="{BB962C8B-B14F-4D97-AF65-F5344CB8AC3E}">
        <p14:creationId xmlns:p14="http://schemas.microsoft.com/office/powerpoint/2010/main" val="426596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453" y="-6837"/>
            <a:ext cx="4418758" cy="556178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3726" y="3880695"/>
            <a:ext cx="5787994" cy="2747466"/>
          </a:xfrm>
          <a:prstGeom prst="rect">
            <a:avLst/>
          </a:prstGeom>
        </p:spPr>
      </p:pic>
      <p:sp>
        <p:nvSpPr>
          <p:cNvPr id="22" name="Rectangle 4">
            <a:extLst>
              <a:ext uri="{FF2B5EF4-FFF2-40B4-BE49-F238E27FC236}">
                <a16:creationId xmlns:a16="http://schemas.microsoft.com/office/drawing/2014/main" id="{08965AAF-C4E3-4377-A400-D30F39BD0344}"/>
              </a:ext>
            </a:extLst>
          </p:cNvPr>
          <p:cNvSpPr/>
          <p:nvPr/>
        </p:nvSpPr>
        <p:spPr>
          <a:xfrm flipH="1">
            <a:off x="0" y="-6838"/>
            <a:ext cx="6087452" cy="4017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8351" y="0"/>
            <a:ext cx="1493649" cy="792549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226031" y="53814"/>
            <a:ext cx="566440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2016 - 2017</a:t>
            </a:r>
          </a:p>
          <a:p>
            <a:r>
              <a:rPr lang="it-IT" dirty="0">
                <a:solidFill>
                  <a:schemeClr val="bg1"/>
                </a:solidFill>
              </a:rPr>
              <a:t>La </a:t>
            </a:r>
            <a:r>
              <a:rPr lang="it-IT" b="1" dirty="0">
                <a:solidFill>
                  <a:schemeClr val="bg1"/>
                </a:solidFill>
              </a:rPr>
              <a:t>Community </a:t>
            </a:r>
            <a:r>
              <a:rPr lang="it-IT" b="1" dirty="0" err="1">
                <a:solidFill>
                  <a:schemeClr val="bg1"/>
                </a:solidFill>
              </a:rPr>
              <a:t>Inu</a:t>
            </a:r>
            <a:r>
              <a:rPr lang="it-IT" b="1" dirty="0">
                <a:solidFill>
                  <a:schemeClr val="bg1"/>
                </a:solidFill>
              </a:rPr>
              <a:t> Ricerche e sperimentazioni nuovi standard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smtClean="0">
                <a:solidFill>
                  <a:schemeClr val="bg1"/>
                </a:solidFill>
              </a:rPr>
              <a:t>conduce un </a:t>
            </a:r>
            <a:r>
              <a:rPr lang="it-IT" dirty="0">
                <a:solidFill>
                  <a:schemeClr val="bg1"/>
                </a:solidFill>
              </a:rPr>
              <a:t>percorso di elaborazione e discussione sulla componente verde degli spazi pubblici </a:t>
            </a:r>
            <a:r>
              <a:rPr lang="it-IT" dirty="0" smtClean="0">
                <a:solidFill>
                  <a:schemeClr val="bg1"/>
                </a:solidFill>
              </a:rPr>
              <a:t>a standard e </a:t>
            </a:r>
            <a:r>
              <a:rPr lang="it-IT" dirty="0">
                <a:solidFill>
                  <a:schemeClr val="bg1"/>
                </a:solidFill>
              </a:rPr>
              <a:t>indaga il concetto di «approccio </a:t>
            </a:r>
            <a:r>
              <a:rPr lang="it-IT" dirty="0" err="1">
                <a:solidFill>
                  <a:schemeClr val="bg1"/>
                </a:solidFill>
              </a:rPr>
              <a:t>ecosistemico</a:t>
            </a:r>
            <a:r>
              <a:rPr lang="it-IT" dirty="0">
                <a:solidFill>
                  <a:schemeClr val="bg1"/>
                </a:solidFill>
              </a:rPr>
              <a:t>» alla pianificazione e gestione del territorio, dell’ambiente e delle risorse viventi.</a:t>
            </a:r>
          </a:p>
          <a:p>
            <a:endParaRPr lang="it-IT" dirty="0" smtClean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A livello internazionale i </a:t>
            </a:r>
            <a:r>
              <a:rPr lang="it-IT" dirty="0">
                <a:solidFill>
                  <a:schemeClr val="bg1"/>
                </a:solidFill>
              </a:rPr>
              <a:t>SE sono </a:t>
            </a:r>
            <a:r>
              <a:rPr lang="it-IT" dirty="0" smtClean="0">
                <a:solidFill>
                  <a:schemeClr val="bg1"/>
                </a:solidFill>
              </a:rPr>
              <a:t>riconosciuti come </a:t>
            </a:r>
            <a:r>
              <a:rPr lang="it-IT" dirty="0">
                <a:solidFill>
                  <a:schemeClr val="bg1"/>
                </a:solidFill>
              </a:rPr>
              <a:t>i contributi che gli ecosistemi apportano al benessere umano e distinti dai beni e dai benefici che le persone successivamente traggono da </a:t>
            </a:r>
            <a:r>
              <a:rPr lang="it-IT" dirty="0" smtClean="0">
                <a:solidFill>
                  <a:schemeClr val="bg1"/>
                </a:solidFill>
              </a:rPr>
              <a:t>essi. Questi </a:t>
            </a:r>
            <a:r>
              <a:rPr lang="it-IT" dirty="0">
                <a:solidFill>
                  <a:schemeClr val="bg1"/>
                </a:solidFill>
              </a:rPr>
              <a:t>contributi sono inquadrati in termini di «cosa fanno gli ecosistemi» per le </a:t>
            </a:r>
            <a:r>
              <a:rPr lang="it-IT" dirty="0" smtClean="0">
                <a:solidFill>
                  <a:schemeClr val="bg1"/>
                </a:solidFill>
              </a:rPr>
              <a:t>persone (MEA, CICES).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-975592" y="4010275"/>
            <a:ext cx="2092867" cy="2747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7452" y="5596976"/>
            <a:ext cx="4269170" cy="1112863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2568" y="5575959"/>
            <a:ext cx="3054884" cy="115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>
            <a:extLst>
              <a:ext uri="{FF2B5EF4-FFF2-40B4-BE49-F238E27FC236}">
                <a16:creationId xmlns:a16="http://schemas.microsoft.com/office/drawing/2014/main" id="{08965AAF-C4E3-4377-A400-D30F39BD0344}"/>
              </a:ext>
            </a:extLst>
          </p:cNvPr>
          <p:cNvSpPr/>
          <p:nvPr/>
        </p:nvSpPr>
        <p:spPr>
          <a:xfrm flipH="1">
            <a:off x="-5731" y="0"/>
            <a:ext cx="37308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PT Sans" panose="020B0503020203020204" pitchFamily="34" charset="0"/>
              <a:ea typeface="PT Sans" panose="020B0503020203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351" y="0"/>
            <a:ext cx="1493649" cy="792549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02630" y="244772"/>
            <a:ext cx="343137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2018 </a:t>
            </a:r>
          </a:p>
          <a:p>
            <a:r>
              <a:rPr lang="it-IT" dirty="0" smtClean="0">
                <a:solidFill>
                  <a:schemeClr val="bg1"/>
                </a:solidFill>
              </a:rPr>
              <a:t>La rivista </a:t>
            </a:r>
            <a:r>
              <a:rPr lang="it-IT" b="1" i="1" dirty="0" smtClean="0">
                <a:solidFill>
                  <a:schemeClr val="bg1"/>
                </a:solidFill>
              </a:rPr>
              <a:t>Urbanistica</a:t>
            </a:r>
            <a:r>
              <a:rPr lang="it-IT" dirty="0" smtClean="0">
                <a:solidFill>
                  <a:schemeClr val="bg1"/>
                </a:solidFill>
              </a:rPr>
              <a:t> diretta da Federico Oliva documenta l’avanzamento disciplinare del progetto urbanistico sostenibile nella </a:t>
            </a:r>
            <a:r>
              <a:rPr lang="it-IT" dirty="0">
                <a:solidFill>
                  <a:schemeClr val="bg1"/>
                </a:solidFill>
              </a:rPr>
              <a:t>città </a:t>
            </a:r>
            <a:r>
              <a:rPr lang="it-IT" dirty="0" smtClean="0">
                <a:solidFill>
                  <a:schemeClr val="bg1"/>
                </a:solidFill>
              </a:rPr>
              <a:t>contemporanea.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 smtClean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 smtClean="0">
                <a:solidFill>
                  <a:schemeClr val="bg1"/>
                </a:solidFill>
              </a:rPr>
              <a:t>Il suolo, in particolare quello a verde, è </a:t>
            </a:r>
            <a:r>
              <a:rPr lang="it-IT" dirty="0">
                <a:solidFill>
                  <a:schemeClr val="bg1"/>
                </a:solidFill>
              </a:rPr>
              <a:t>al centro del progetto </a:t>
            </a:r>
            <a:r>
              <a:rPr lang="it-IT" dirty="0" smtClean="0">
                <a:solidFill>
                  <a:schemeClr val="bg1"/>
                </a:solidFill>
              </a:rPr>
              <a:t>urbanistico </a:t>
            </a:r>
            <a:r>
              <a:rPr lang="it-IT" dirty="0">
                <a:solidFill>
                  <a:schemeClr val="bg1"/>
                </a:solidFill>
              </a:rPr>
              <a:t>ma con un ruolo e in una prospettiva nuovi: esso richiede di essere interpretato, protetto, potenziato e valorizzato per accrescere benessere, sicurezza, salute delle comunità.</a:t>
            </a:r>
          </a:p>
          <a:p>
            <a:pPr marL="285750" algn="r"/>
            <a:endParaRPr lang="it-IT" b="1" dirty="0" smtClean="0"/>
          </a:p>
          <a:p>
            <a:pPr marL="285750"/>
            <a:endParaRPr lang="it-IT" dirty="0"/>
          </a:p>
          <a:p>
            <a:pPr marL="285750"/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166" y="-1"/>
            <a:ext cx="4865492" cy="617770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672" y="3054307"/>
            <a:ext cx="6058328" cy="369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2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INU 90">
      <a:dk1>
        <a:sysClr val="windowText" lastClr="000000"/>
      </a:dk1>
      <a:lt1>
        <a:sysClr val="window" lastClr="FFFFFF"/>
      </a:lt1>
      <a:dk2>
        <a:srgbClr val="304F2B"/>
      </a:dk2>
      <a:lt2>
        <a:srgbClr val="F2F2F2"/>
      </a:lt2>
      <a:accent1>
        <a:srgbClr val="4F8147"/>
      </a:accent1>
      <a:accent2>
        <a:srgbClr val="84C071"/>
      </a:accent2>
      <a:accent3>
        <a:srgbClr val="83967F"/>
      </a:accent3>
      <a:accent4>
        <a:srgbClr val="84C071"/>
      </a:accent4>
      <a:accent5>
        <a:srgbClr val="B5CFB0"/>
      </a:accent5>
      <a:accent6>
        <a:srgbClr val="E8F3D3"/>
      </a:accent6>
      <a:hlink>
        <a:srgbClr val="D2AE43"/>
      </a:hlink>
      <a:folHlink>
        <a:srgbClr val="DE923B"/>
      </a:folHlink>
    </a:clrScheme>
    <a:fontScheme name="Barlow">
      <a:majorFont>
        <a:latin typeface="Barlow Medium"/>
        <a:ea typeface=""/>
        <a:cs typeface=""/>
      </a:majorFont>
      <a:minorFont>
        <a:latin typeface="Barlow Light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52102</TotalTime>
  <Words>1200</Words>
  <Application>Microsoft Office PowerPoint</Application>
  <PresentationFormat>Widescreen</PresentationFormat>
  <Paragraphs>116</Paragraphs>
  <Slides>15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2" baseType="lpstr">
      <vt:lpstr>Arial</vt:lpstr>
      <vt:lpstr>Barlow Light</vt:lpstr>
      <vt:lpstr>Barlow Medium</vt:lpstr>
      <vt:lpstr>Calibri</vt:lpstr>
      <vt:lpstr>PT Sans</vt:lpstr>
      <vt:lpstr>Tahoma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Dewa Pastika Bagya</dc:creator>
  <cp:lastModifiedBy>Carolina Giaimo</cp:lastModifiedBy>
  <cp:revision>2588</cp:revision>
  <dcterms:created xsi:type="dcterms:W3CDTF">2018-11-21T06:39:41Z</dcterms:created>
  <dcterms:modified xsi:type="dcterms:W3CDTF">2021-11-22T17:30:26Z</dcterms:modified>
</cp:coreProperties>
</file>